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6"/>
  </p:notesMasterIdLst>
  <p:sldIdLst>
    <p:sldId id="256" r:id="rId2"/>
    <p:sldId id="280" r:id="rId3"/>
    <p:sldId id="328" r:id="rId4"/>
    <p:sldId id="301" r:id="rId5"/>
    <p:sldId id="303" r:id="rId6"/>
    <p:sldId id="308" r:id="rId7"/>
    <p:sldId id="327" r:id="rId8"/>
    <p:sldId id="304" r:id="rId9"/>
    <p:sldId id="284" r:id="rId10"/>
    <p:sldId id="290" r:id="rId11"/>
    <p:sldId id="331" r:id="rId12"/>
    <p:sldId id="311" r:id="rId13"/>
    <p:sldId id="324" r:id="rId14"/>
    <p:sldId id="330" r:id="rId1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AFD9"/>
    <a:srgbClr val="3A97B4"/>
    <a:srgbClr val="33859F"/>
    <a:srgbClr val="66CCFF"/>
    <a:srgbClr val="9BDEFF"/>
    <a:srgbClr val="0099FF"/>
    <a:srgbClr val="33CCFF"/>
    <a:srgbClr val="61CAFF"/>
    <a:srgbClr val="D0E0F4"/>
    <a:srgbClr val="24A4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601" autoAdjust="0"/>
    <p:restoredTop sz="72318" autoAdjust="0"/>
  </p:normalViewPr>
  <p:slideViewPr>
    <p:cSldViewPr>
      <p:cViewPr varScale="1">
        <p:scale>
          <a:sx n="85" d="100"/>
          <a:sy n="85" d="100"/>
        </p:scale>
        <p:origin x="922" y="5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D5FAF-A759-45EB-88CF-61208543E699}" type="datetimeFigureOut">
              <a:rPr lang="ro-RO" smtClean="0"/>
              <a:t>22.05.2014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EA7834-7765-4E55-814A-1E5B8991727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851095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A7834-7765-4E55-814A-1E5B89917273}" type="slidenum">
              <a:rPr lang="ro-RO" smtClean="0"/>
              <a:t>1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4383739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A7834-7765-4E55-814A-1E5B89917273}" type="slidenum">
              <a:rPr lang="ro-RO" smtClean="0"/>
              <a:t>10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9136159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A7834-7765-4E55-814A-1E5B89917273}" type="slidenum">
              <a:rPr lang="ro-RO" smtClean="0"/>
              <a:t>11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553223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ro-RO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A7834-7765-4E55-814A-1E5B89917273}" type="slidenum">
              <a:rPr lang="ro-RO" smtClean="0"/>
              <a:t>12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8020504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A7834-7765-4E55-814A-1E5B89917273}" type="slidenum">
              <a:rPr lang="ro-RO" smtClean="0"/>
              <a:t>13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438192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A7834-7765-4E55-814A-1E5B89917273}" type="slidenum">
              <a:rPr lang="ro-RO" smtClean="0"/>
              <a:t>14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95259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A7834-7765-4E55-814A-1E5B89917273}" type="slidenum">
              <a:rPr lang="ro-RO" smtClean="0"/>
              <a:t>2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8401492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A7834-7765-4E55-814A-1E5B89917273}" type="slidenum">
              <a:rPr lang="ro-RO" smtClean="0"/>
              <a:t>3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4046675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A7834-7765-4E55-814A-1E5B89917273}" type="slidenum">
              <a:rPr lang="ro-RO" smtClean="0"/>
              <a:t>4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8362800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A7834-7765-4E55-814A-1E5B89917273}" type="slidenum">
              <a:rPr lang="ro-RO" smtClean="0"/>
              <a:t>5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1955485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A7834-7765-4E55-814A-1E5B89917273}" type="slidenum">
              <a:rPr lang="ro-RO" smtClean="0"/>
              <a:t>6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1624459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A7834-7765-4E55-814A-1E5B89917273}" type="slidenum">
              <a:rPr lang="ro-RO" smtClean="0"/>
              <a:t>7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9141495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A7834-7765-4E55-814A-1E5B89917273}" type="slidenum">
              <a:rPr lang="ro-RO" smtClean="0"/>
              <a:t>8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4940277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A7834-7765-4E55-814A-1E5B89917273}" type="slidenum">
              <a:rPr lang="ro-RO" smtClean="0"/>
              <a:t>9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842303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51020-092C-4E48-81D4-FD252F0B4E64}" type="datetimeFigureOut">
              <a:rPr lang="en-US" smtClean="0"/>
              <a:pPr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C1270-886E-486D-BF06-659BEA18F2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51020-092C-4E48-81D4-FD252F0B4E64}" type="datetimeFigureOut">
              <a:rPr lang="en-US" smtClean="0"/>
              <a:pPr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C1270-886E-486D-BF06-659BEA18F2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51020-092C-4E48-81D4-FD252F0B4E64}" type="datetimeFigureOut">
              <a:rPr lang="en-US" smtClean="0"/>
              <a:pPr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C1270-886E-486D-BF06-659BEA18F2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51020-092C-4E48-81D4-FD252F0B4E64}" type="datetimeFigureOut">
              <a:rPr lang="en-US" smtClean="0"/>
              <a:pPr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C1270-886E-486D-BF06-659BEA18F2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51020-092C-4E48-81D4-FD252F0B4E64}" type="datetimeFigureOut">
              <a:rPr lang="en-US" smtClean="0"/>
              <a:pPr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C1270-886E-486D-BF06-659BEA18F2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51020-092C-4E48-81D4-FD252F0B4E64}" type="datetimeFigureOut">
              <a:rPr lang="en-US" smtClean="0"/>
              <a:pPr/>
              <a:t>5/22/2014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C1270-886E-486D-BF06-659BEA18F2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51020-092C-4E48-81D4-FD252F0B4E64}" type="datetimeFigureOut">
              <a:rPr lang="en-US" smtClean="0"/>
              <a:pPr/>
              <a:t>5/22/2014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C1270-886E-486D-BF06-659BEA18F2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51020-092C-4E48-81D4-FD252F0B4E64}" type="datetimeFigureOut">
              <a:rPr lang="en-US" smtClean="0"/>
              <a:pPr/>
              <a:t>5/22/2014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C1270-886E-486D-BF06-659BEA18F2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51020-092C-4E48-81D4-FD252F0B4E64}" type="datetimeFigureOut">
              <a:rPr lang="en-US" smtClean="0"/>
              <a:pPr/>
              <a:t>5/22/2014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C1270-886E-486D-BF06-659BEA18F2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51020-092C-4E48-81D4-FD252F0B4E64}" type="datetimeFigureOut">
              <a:rPr lang="en-US" smtClean="0"/>
              <a:pPr/>
              <a:t>5/22/2014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C1270-886E-486D-BF06-659BEA18F2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51020-092C-4E48-81D4-FD252F0B4E64}" type="datetimeFigureOut">
              <a:rPr lang="en-US" smtClean="0"/>
              <a:pPr/>
              <a:t>5/22/2014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C1270-886E-486D-BF06-659BEA18F2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51020-092C-4E48-81D4-FD252F0B4E64}" type="datetimeFigureOut">
              <a:rPr lang="en-US" smtClean="0"/>
              <a:pPr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C1270-886E-486D-BF06-659BEA18F2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 spd="med"/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2401" y="942369"/>
            <a:ext cx="7619807" cy="943581"/>
            <a:chOff x="-152400" y="2724150"/>
            <a:chExt cx="7467600" cy="943581"/>
          </a:xfrm>
        </p:grpSpPr>
        <p:sp>
          <p:nvSpPr>
            <p:cNvPr id="8" name="TextBox 7"/>
            <p:cNvSpPr txBox="1"/>
            <p:nvPr/>
          </p:nvSpPr>
          <p:spPr>
            <a:xfrm>
              <a:off x="-152400" y="2724150"/>
              <a:ext cx="7467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o-RO" sz="3000" dirty="0" smtClean="0">
                  <a:solidFill>
                    <a:srgbClr val="0099FF"/>
                  </a:solidFill>
                  <a:latin typeface="Calibri" panose="020F0502020204030204" pitchFamily="34" charset="0"/>
                  <a:cs typeface="Calibri" pitchFamily="34" charset="0"/>
                </a:rPr>
                <a:t>Building an MVP </a:t>
              </a:r>
              <a:r>
                <a:rPr lang="ro-RO" sz="3000" dirty="0" err="1" smtClean="0">
                  <a:solidFill>
                    <a:srgbClr val="0099FF"/>
                  </a:solidFill>
                  <a:latin typeface="Calibri" panose="020F0502020204030204" pitchFamily="34" charset="0"/>
                  <a:cs typeface="Calibri" pitchFamily="34" charset="0"/>
                </a:rPr>
                <a:t>App</a:t>
              </a:r>
              <a:r>
                <a:rPr lang="ro-RO" sz="3000" dirty="0" smtClean="0">
                  <a:solidFill>
                    <a:srgbClr val="0099FF"/>
                  </a:solidFill>
                  <a:latin typeface="Calibri" panose="020F0502020204030204" pitchFamily="34" charset="0"/>
                  <a:cs typeface="Calibri" pitchFamily="34" charset="0"/>
                </a:rPr>
                <a:t> </a:t>
              </a:r>
              <a:r>
                <a:rPr lang="ro-RO" sz="3000" dirty="0" err="1" smtClean="0">
                  <a:solidFill>
                    <a:srgbClr val="0099FF"/>
                  </a:solidFill>
                  <a:latin typeface="Calibri" panose="020F0502020204030204" pitchFamily="34" charset="0"/>
                  <a:cs typeface="Calibri" pitchFamily="34" charset="0"/>
                </a:rPr>
                <a:t>with</a:t>
              </a:r>
              <a:r>
                <a:rPr lang="ro-RO" sz="3000" dirty="0" smtClean="0">
                  <a:solidFill>
                    <a:srgbClr val="0099FF"/>
                  </a:solidFill>
                  <a:latin typeface="Calibri" panose="020F0502020204030204" pitchFamily="34" charset="0"/>
                  <a:cs typeface="Calibri" pitchFamily="34" charset="0"/>
                </a:rPr>
                <a:t> DNN Sharp </a:t>
              </a:r>
              <a:r>
                <a:rPr lang="ro-RO" sz="3000" dirty="0" err="1" smtClean="0">
                  <a:solidFill>
                    <a:srgbClr val="0099FF"/>
                  </a:solidFill>
                  <a:latin typeface="Calibri" panose="020F0502020204030204" pitchFamily="34" charset="0"/>
                  <a:cs typeface="Calibri" pitchFamily="34" charset="0"/>
                </a:rPr>
                <a:t>Modules</a:t>
              </a:r>
              <a:r>
                <a:rPr lang="en-US" sz="3200" dirty="0" smtClean="0">
                  <a:latin typeface="Calibri" panose="020F0502020204030204" pitchFamily="34" charset="0"/>
                </a:rPr>
                <a:t> </a:t>
              </a:r>
              <a:endParaRPr lang="en-US" sz="3000" dirty="0">
                <a:solidFill>
                  <a:srgbClr val="0099FF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656173" y="3206066"/>
              <a:ext cx="363537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o-RO" sz="2400" dirty="0" smtClean="0">
                  <a:latin typeface="Calibri" pitchFamily="34" charset="0"/>
                  <a:cs typeface="Calibri" pitchFamily="34" charset="0"/>
                </a:rPr>
                <a:t> </a:t>
              </a:r>
              <a:endParaRPr lang="en-US" sz="2400" dirty="0" smtClean="0"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7467406" y="666749"/>
            <a:ext cx="1672338" cy="1205703"/>
          </a:xfrm>
          <a:prstGeom prst="rect">
            <a:avLst/>
          </a:prstGeom>
          <a:solidFill>
            <a:srgbClr val="00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3457" y="1822164"/>
            <a:ext cx="2878703" cy="558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o-RO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Bogdan </a:t>
            </a:r>
            <a:r>
              <a:rPr lang="ro-RO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Litescu</a:t>
            </a:r>
            <a:endParaRPr lang="ro-RO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r"/>
            <a:r>
              <a:rPr lang="ro-RO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@DNN </a:t>
            </a:r>
            <a:r>
              <a:rPr lang="ro-RO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Sharp</a:t>
            </a:r>
          </a:p>
        </p:txBody>
      </p:sp>
      <p:grpSp>
        <p:nvGrpSpPr>
          <p:cNvPr id="12" name="Group 33"/>
          <p:cNvGrpSpPr/>
          <p:nvPr/>
        </p:nvGrpSpPr>
        <p:grpSpPr>
          <a:xfrm>
            <a:off x="4290850" y="1657350"/>
            <a:ext cx="4700750" cy="722930"/>
            <a:chOff x="4322380" y="1282262"/>
            <a:chExt cx="3003330" cy="1090788"/>
          </a:xfrm>
        </p:grpSpPr>
        <p:sp>
          <p:nvSpPr>
            <p:cNvPr id="13" name="TextBox 12"/>
            <p:cNvSpPr txBox="1"/>
            <p:nvPr/>
          </p:nvSpPr>
          <p:spPr>
            <a:xfrm>
              <a:off x="4322380" y="1363061"/>
              <a:ext cx="2643350" cy="5108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600" dirty="0" smtClean="0">
                <a:solidFill>
                  <a:srgbClr val="0099FF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353910" y="1849830"/>
              <a:ext cx="2971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800" dirty="0" smtClean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343400" y="1282262"/>
              <a:ext cx="2209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 smtClean="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442135" y="2210513"/>
            <a:ext cx="4340348" cy="307777"/>
            <a:chOff x="4445876" y="2647950"/>
            <a:chExt cx="3492064" cy="293449"/>
          </a:xfrm>
        </p:grpSpPr>
        <p:sp>
          <p:nvSpPr>
            <p:cNvPr id="17" name="TextBox 16"/>
            <p:cNvSpPr txBox="1"/>
            <p:nvPr/>
          </p:nvSpPr>
          <p:spPr>
            <a:xfrm>
              <a:off x="4737540" y="2647950"/>
              <a:ext cx="3200400" cy="2934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 </a:t>
              </a:r>
              <a:endParaRPr lang="en-US" sz="1400" dirty="0" smtClean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445876" y="2647950"/>
              <a:ext cx="430924" cy="2934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400" b="1" dirty="0" smtClean="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442136" y="3642237"/>
            <a:ext cx="3492064" cy="307781"/>
            <a:chOff x="4445876" y="2647950"/>
            <a:chExt cx="3492064" cy="237116"/>
          </a:xfrm>
        </p:grpSpPr>
        <p:sp>
          <p:nvSpPr>
            <p:cNvPr id="23" name="TextBox 22"/>
            <p:cNvSpPr txBox="1"/>
            <p:nvPr/>
          </p:nvSpPr>
          <p:spPr>
            <a:xfrm>
              <a:off x="4737540" y="2647953"/>
              <a:ext cx="3200400" cy="237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400" dirty="0" smtClean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445876" y="2647950"/>
              <a:ext cx="430924" cy="237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400" b="1" dirty="0" smtClean="0">
                <a:latin typeface="Calibri" pitchFamily="34" charset="0"/>
                <a:cs typeface="Calibri" pitchFamily="34" charset="0"/>
              </a:endParaRPr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8" y="2444066"/>
            <a:ext cx="3210177" cy="2135227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3220003" y="2433056"/>
            <a:ext cx="5697609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</a:rPr>
              <a:t>Over </a:t>
            </a:r>
            <a:r>
              <a:rPr lang="en-US" sz="3200" dirty="0">
                <a:latin typeface="Calibri" panose="020F0502020204030204" pitchFamily="34" charset="0"/>
              </a:rPr>
              <a:t>2000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ro-RO" dirty="0" smtClean="0">
                <a:latin typeface="Calibri" panose="020F0502020204030204" pitchFamily="34" charset="0"/>
              </a:rPr>
              <a:t>C</a:t>
            </a:r>
            <a:r>
              <a:rPr lang="en-US" dirty="0" err="1" smtClean="0">
                <a:latin typeface="Calibri" panose="020F0502020204030204" pitchFamily="34" charset="0"/>
              </a:rPr>
              <a:t>ustomers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ro-RO" dirty="0" smtClean="0">
                <a:latin typeface="Calibri" panose="020F0502020204030204" pitchFamily="34" charset="0"/>
              </a:rPr>
              <a:t>S</a:t>
            </a:r>
            <a:r>
              <a:rPr lang="en-US" dirty="0" smtClean="0">
                <a:latin typeface="Calibri" panose="020F0502020204030204" pitchFamily="34" charset="0"/>
              </a:rPr>
              <a:t>old </a:t>
            </a:r>
            <a:r>
              <a:rPr lang="ro-RO" dirty="0">
                <a:latin typeface="Calibri" panose="020F0502020204030204" pitchFamily="34" charset="0"/>
              </a:rPr>
              <a:t>A</a:t>
            </a:r>
            <a:r>
              <a:rPr lang="en-US" dirty="0" err="1" smtClean="0">
                <a:latin typeface="Calibri" panose="020F0502020204030204" pitchFamily="34" charset="0"/>
              </a:rPr>
              <a:t>nd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ro-RO" dirty="0" smtClean="0">
                <a:latin typeface="Calibri" panose="020F0502020204030204" pitchFamily="34" charset="0"/>
              </a:rPr>
              <a:t>S</a:t>
            </a:r>
            <a:r>
              <a:rPr lang="en-US" dirty="0" err="1" smtClean="0">
                <a:latin typeface="Calibri" panose="020F0502020204030204" pitchFamily="34" charset="0"/>
              </a:rPr>
              <a:t>upported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ro-RO" dirty="0" smtClean="0">
                <a:latin typeface="Calibri" panose="020F0502020204030204" pitchFamily="34" charset="0"/>
              </a:rPr>
              <a:t>S</a:t>
            </a:r>
            <a:r>
              <a:rPr lang="en-US" dirty="0" err="1" smtClean="0">
                <a:latin typeface="Calibri" panose="020F0502020204030204" pitchFamily="34" charset="0"/>
              </a:rPr>
              <a:t>ince</a:t>
            </a:r>
            <a:r>
              <a:rPr lang="en-US" dirty="0" smtClean="0">
                <a:latin typeface="Calibri" panose="020F0502020204030204" pitchFamily="34" charset="0"/>
              </a:rPr>
              <a:t> 2009</a:t>
            </a:r>
            <a:r>
              <a:rPr lang="ro-RO" dirty="0" smtClean="0">
                <a:latin typeface="Calibri" panose="020F0502020204030204" pitchFamily="34" charset="0"/>
              </a:rPr>
              <a:t>…</a:t>
            </a:r>
          </a:p>
          <a:p>
            <a:endParaRPr lang="ro-RO" dirty="0" smtClean="0">
              <a:latin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</a:rPr>
              <a:t>Our </a:t>
            </a:r>
            <a:r>
              <a:rPr lang="ro-RO" dirty="0" smtClean="0">
                <a:latin typeface="Calibri" panose="020F0502020204030204" pitchFamily="34" charset="0"/>
              </a:rPr>
              <a:t>R</a:t>
            </a:r>
            <a:r>
              <a:rPr lang="en-US" dirty="0" err="1" smtClean="0">
                <a:latin typeface="Calibri" panose="020F0502020204030204" pitchFamily="34" charset="0"/>
              </a:rPr>
              <a:t>eputation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ro-RO" dirty="0" smtClean="0">
                <a:latin typeface="Calibri" panose="020F0502020204030204" pitchFamily="34" charset="0"/>
              </a:rPr>
              <a:t>I</a:t>
            </a:r>
            <a:r>
              <a:rPr lang="en-US" dirty="0" smtClean="0">
                <a:latin typeface="Calibri" panose="020F0502020204030204" pitchFamily="34" charset="0"/>
              </a:rPr>
              <a:t>s </a:t>
            </a:r>
            <a:r>
              <a:rPr lang="ro-RO" dirty="0" smtClean="0">
                <a:latin typeface="Calibri" panose="020F0502020204030204" pitchFamily="34" charset="0"/>
              </a:rPr>
              <a:t>O</a:t>
            </a:r>
            <a:r>
              <a:rPr lang="en-US" dirty="0" smtClean="0">
                <a:latin typeface="Calibri" panose="020F0502020204030204" pitchFamily="34" charset="0"/>
              </a:rPr>
              <a:t>ur </a:t>
            </a:r>
            <a:r>
              <a:rPr lang="ro-RO" dirty="0" smtClean="0">
                <a:latin typeface="Calibri" panose="020F0502020204030204" pitchFamily="34" charset="0"/>
              </a:rPr>
              <a:t>M</a:t>
            </a:r>
            <a:r>
              <a:rPr lang="en-US" dirty="0" err="1" smtClean="0">
                <a:latin typeface="Calibri" panose="020F0502020204030204" pitchFamily="34" charset="0"/>
              </a:rPr>
              <a:t>ost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ro-RO" dirty="0" smtClean="0">
                <a:latin typeface="Calibri" panose="020F0502020204030204" pitchFamily="34" charset="0"/>
              </a:rPr>
              <a:t>V</a:t>
            </a:r>
            <a:r>
              <a:rPr lang="en-US" dirty="0" err="1" smtClean="0">
                <a:latin typeface="Calibri" panose="020F0502020204030204" pitchFamily="34" charset="0"/>
              </a:rPr>
              <a:t>aluable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ro-RO" dirty="0" smtClean="0">
                <a:latin typeface="Calibri" panose="020F0502020204030204" pitchFamily="34" charset="0"/>
              </a:rPr>
              <a:t>A</a:t>
            </a:r>
            <a:r>
              <a:rPr lang="en-US" dirty="0" err="1" smtClean="0">
                <a:latin typeface="Calibri" panose="020F0502020204030204" pitchFamily="34" charset="0"/>
              </a:rPr>
              <a:t>sset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endParaRPr lang="ro-RO" dirty="0"/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85750"/>
            <a:ext cx="9144000" cy="6858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78070" y="372882"/>
            <a:ext cx="7956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o-RO" sz="32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Build</a:t>
            </a:r>
            <a:r>
              <a:rPr lang="ro-RO" sz="32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Competitive </a:t>
            </a:r>
            <a:r>
              <a:rPr lang="ro-RO" sz="32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Solutions</a:t>
            </a:r>
            <a:r>
              <a:rPr lang="ro-RO" sz="32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in The Real World</a:t>
            </a:r>
            <a:endParaRPr lang="en-US" sz="3200" dirty="0">
              <a:solidFill>
                <a:srgbClr val="0099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3562350"/>
            <a:ext cx="2362200" cy="903174"/>
          </a:xfrm>
          <a:prstGeom prst="rect">
            <a:avLst/>
          </a:prstGeom>
          <a:solidFill>
            <a:srgbClr val="00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3162" y="1044789"/>
            <a:ext cx="4638675" cy="3596587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162800" y="3562350"/>
            <a:ext cx="1985343" cy="903174"/>
          </a:xfrm>
          <a:prstGeom prst="rect">
            <a:avLst/>
          </a:prstGeom>
          <a:solidFill>
            <a:srgbClr val="00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387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38150"/>
            <a:ext cx="7696200" cy="685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200" y="1352550"/>
            <a:ext cx="4561490" cy="13716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9600" dirty="0" err="1" smtClean="0"/>
              <a:t>MVPs</a:t>
            </a:r>
            <a:r>
              <a:rPr lang="ro-RO" sz="9600" dirty="0" smtClean="0"/>
              <a:t>!</a:t>
            </a:r>
            <a:endParaRPr lang="en-US" sz="9600" dirty="0"/>
          </a:p>
        </p:txBody>
      </p:sp>
      <p:sp>
        <p:nvSpPr>
          <p:cNvPr id="8" name="TextBox 7"/>
          <p:cNvSpPr txBox="1"/>
          <p:nvPr/>
        </p:nvSpPr>
        <p:spPr>
          <a:xfrm>
            <a:off x="772510" y="535792"/>
            <a:ext cx="66188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chemeClr val="bg1"/>
                </a:solidFill>
              </a:rPr>
              <a:t>What is the scenario where all </a:t>
            </a:r>
            <a:r>
              <a:rPr lang="ro-RO" sz="2000" dirty="0" err="1" smtClean="0">
                <a:solidFill>
                  <a:schemeClr val="bg1"/>
                </a:solidFill>
              </a:rPr>
              <a:t>the</a:t>
            </a:r>
            <a:r>
              <a:rPr lang="ro-RO" sz="2000" dirty="0" smtClean="0">
                <a:solidFill>
                  <a:schemeClr val="bg1"/>
                </a:solidFill>
              </a:rPr>
              <a:t> </a:t>
            </a:r>
            <a:r>
              <a:rPr lang="ro-RO" sz="2000" dirty="0" err="1" smtClean="0">
                <a:solidFill>
                  <a:schemeClr val="bg1"/>
                </a:solidFill>
              </a:rPr>
              <a:t>above</a:t>
            </a:r>
            <a:r>
              <a:rPr lang="ro-RO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doesn’t </a:t>
            </a:r>
            <a:r>
              <a:rPr lang="en-US" sz="2000" dirty="0">
                <a:solidFill>
                  <a:schemeClr val="bg1"/>
                </a:solidFill>
              </a:rPr>
              <a:t>matter? </a:t>
            </a:r>
            <a:endParaRPr lang="en-US" sz="20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7690" y="2724150"/>
            <a:ext cx="4375840" cy="2209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76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5" name="Rectangle 4"/>
          <p:cNvSpPr/>
          <p:nvPr/>
        </p:nvSpPr>
        <p:spPr>
          <a:xfrm>
            <a:off x="1" y="1200150"/>
            <a:ext cx="4070688" cy="6858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2800" dirty="0" smtClean="0"/>
              <a:t>Time </a:t>
            </a:r>
            <a:r>
              <a:rPr lang="ro-RO" sz="2800" dirty="0" err="1" smtClean="0"/>
              <a:t>and</a:t>
            </a:r>
            <a:r>
              <a:rPr lang="ro-RO" sz="2800" dirty="0" smtClean="0"/>
              <a:t> </a:t>
            </a:r>
            <a:r>
              <a:rPr lang="ro-RO" sz="2800" dirty="0" err="1" smtClean="0"/>
              <a:t>Costs</a:t>
            </a:r>
            <a:endParaRPr lang="en-US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0689" y="666750"/>
            <a:ext cx="5073311" cy="3804983"/>
          </a:xfrm>
        </p:spPr>
      </p:pic>
      <p:sp>
        <p:nvSpPr>
          <p:cNvPr id="7" name="Rectangle 6"/>
          <p:cNvSpPr/>
          <p:nvPr/>
        </p:nvSpPr>
        <p:spPr>
          <a:xfrm>
            <a:off x="4070689" y="4324350"/>
            <a:ext cx="5074560" cy="81915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7349926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o-RO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32" y="205979"/>
            <a:ext cx="9087936" cy="4887991"/>
          </a:xfrm>
        </p:spPr>
      </p:pic>
      <p:sp>
        <p:nvSpPr>
          <p:cNvPr id="6" name="Rectangle 5"/>
          <p:cNvSpPr/>
          <p:nvPr/>
        </p:nvSpPr>
        <p:spPr>
          <a:xfrm>
            <a:off x="2209800" y="1504950"/>
            <a:ext cx="5147793" cy="6858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2800" dirty="0" smtClean="0"/>
              <a:t>…</a:t>
            </a:r>
            <a:r>
              <a:rPr lang="en-US" sz="2800" dirty="0" smtClean="0"/>
              <a:t>it’s </a:t>
            </a:r>
            <a:r>
              <a:rPr lang="en-US" sz="2800" dirty="0"/>
              <a:t>a strategy, not a product</a:t>
            </a:r>
          </a:p>
        </p:txBody>
      </p:sp>
    </p:spTree>
    <p:extLst>
      <p:ext uri="{BB962C8B-B14F-4D97-AF65-F5344CB8AC3E}">
        <p14:creationId xmlns:p14="http://schemas.microsoft.com/office/powerpoint/2010/main" val="4248246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9542" y="-6558"/>
            <a:ext cx="5244458" cy="515005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48812"/>
            <a:ext cx="3899542" cy="685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4000" dirty="0" smtClean="0"/>
              <a:t>MVP </a:t>
            </a:r>
            <a:r>
              <a:rPr lang="ro-RO" sz="4000" dirty="0" err="1" smtClean="0"/>
              <a:t>Demo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3164858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4521200" y="754380"/>
            <a:ext cx="4621944" cy="4389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1322534"/>
            <a:ext cx="3384330" cy="54864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200" y="1367626"/>
            <a:ext cx="32237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o-RO" sz="25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DNN</a:t>
            </a:r>
            <a:r>
              <a:rPr lang="en-US" sz="25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Sweetspot</a:t>
            </a:r>
            <a:r>
              <a:rPr lang="ro-RO" sz="25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?</a:t>
            </a:r>
            <a:endParaRPr lang="en-US" sz="2500" dirty="0">
              <a:solidFill>
                <a:srgbClr val="0099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44764" y="1322534"/>
            <a:ext cx="1051035" cy="548640"/>
          </a:xfrm>
          <a:prstGeom prst="rect">
            <a:avLst/>
          </a:prstGeom>
          <a:solidFill>
            <a:srgbClr val="00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66800" y="1915950"/>
            <a:ext cx="3429000" cy="579600"/>
          </a:xfrm>
          <a:prstGeom prst="rect">
            <a:avLst/>
          </a:prstGeom>
          <a:solidFill>
            <a:srgbClr val="D0E0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1041400" y="1970470"/>
            <a:ext cx="3378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Calibri" pitchFamily="34" charset="0"/>
                <a:cs typeface="Calibri" pitchFamily="34" charset="0"/>
              </a:rPr>
              <a:t>DNN </a:t>
            </a:r>
            <a:r>
              <a:rPr lang="en-US" sz="1100" b="1" dirty="0">
                <a:latin typeface="Calibri" pitchFamily="34" charset="0"/>
                <a:cs typeface="Calibri" pitchFamily="34" charset="0"/>
              </a:rPr>
              <a:t>/ </a:t>
            </a:r>
            <a:r>
              <a:rPr lang="en-US" sz="1100" b="1" dirty="0" err="1">
                <a:latin typeface="Calibri" pitchFamily="34" charset="0"/>
                <a:cs typeface="Calibri" pitchFamily="34" charset="0"/>
              </a:rPr>
              <a:t>DotNetNuke</a:t>
            </a:r>
            <a:r>
              <a:rPr lang="en-US" sz="1100" b="1" dirty="0">
                <a:latin typeface="Calibri" pitchFamily="34" charset="0"/>
                <a:cs typeface="Calibri" pitchFamily="34" charset="0"/>
              </a:rPr>
              <a:t> – a State of </a:t>
            </a:r>
            <a:r>
              <a:rPr lang="en-US" sz="1100" b="1" dirty="0" smtClean="0">
                <a:latin typeface="Calibri" pitchFamily="34" charset="0"/>
                <a:cs typeface="Calibri" pitchFamily="34" charset="0"/>
              </a:rPr>
              <a:t>the </a:t>
            </a:r>
            <a:r>
              <a:rPr lang="en-US" sz="1100" b="1" dirty="0">
                <a:latin typeface="Calibri" pitchFamily="34" charset="0"/>
                <a:cs typeface="Calibri" pitchFamily="34" charset="0"/>
              </a:rPr>
              <a:t>CMS Report 2013 </a:t>
            </a:r>
            <a:endParaRPr lang="en-US" sz="1100" b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21200" y="2876550"/>
            <a:ext cx="419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Small Biz Website (27.2%)</a:t>
            </a:r>
          </a:p>
          <a:p>
            <a:r>
              <a:rPr lang="en-US" dirty="0" smtClean="0"/>
              <a:t>Public Enterprise Websites (18.5%)</a:t>
            </a:r>
          </a:p>
          <a:p>
            <a:r>
              <a:rPr lang="en-US" dirty="0" smtClean="0"/>
              <a:t>Web Applications (19.3%)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786637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o-RO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7586" y="1019492"/>
            <a:ext cx="4531876" cy="4124008"/>
          </a:xfrm>
        </p:spPr>
      </p:pic>
      <p:sp>
        <p:nvSpPr>
          <p:cNvPr id="5" name="Rectangle 4"/>
          <p:cNvSpPr/>
          <p:nvPr/>
        </p:nvSpPr>
        <p:spPr>
          <a:xfrm>
            <a:off x="0" y="209550"/>
            <a:ext cx="9144000" cy="685800"/>
          </a:xfrm>
          <a:prstGeom prst="rect">
            <a:avLst/>
          </a:prstGeom>
          <a:solidFill>
            <a:srgbClr val="00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3200" dirty="0" smtClean="0"/>
              <a:t>Web </a:t>
            </a:r>
            <a:r>
              <a:rPr lang="ro-RO" sz="3200" dirty="0" err="1" smtClean="0"/>
              <a:t>App</a:t>
            </a:r>
            <a:r>
              <a:rPr lang="ro-RO" sz="3200" dirty="0" smtClean="0"/>
              <a:t> </a:t>
            </a:r>
            <a:r>
              <a:rPr lang="ro-RO" sz="3200" dirty="0" err="1" smtClean="0"/>
              <a:t>Development</a:t>
            </a:r>
            <a:r>
              <a:rPr lang="ro-RO" sz="3200" dirty="0" smtClean="0"/>
              <a:t> </a:t>
            </a:r>
            <a:r>
              <a:rPr lang="ro-RO" sz="3200" dirty="0" err="1" smtClean="0"/>
              <a:t>Platform</a:t>
            </a:r>
            <a:r>
              <a:rPr lang="ro-RO" sz="3200" dirty="0" smtClean="0"/>
              <a:t> </a:t>
            </a:r>
            <a:r>
              <a:rPr lang="ro-RO" sz="3200" dirty="0" err="1"/>
              <a:t>Y</a:t>
            </a:r>
            <a:r>
              <a:rPr lang="ro-RO" sz="3200" dirty="0" err="1" smtClean="0"/>
              <a:t>ou</a:t>
            </a:r>
            <a:r>
              <a:rPr lang="ro-RO" sz="3200" dirty="0" smtClean="0"/>
              <a:t> </a:t>
            </a:r>
            <a:r>
              <a:rPr lang="ro-RO" sz="3200" dirty="0" err="1" smtClean="0"/>
              <a:t>Said</a:t>
            </a:r>
            <a:r>
              <a:rPr lang="ro-RO" sz="3200" dirty="0" smtClean="0"/>
              <a:t>?!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2239307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o-RO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1175" y="377429"/>
            <a:ext cx="3552825" cy="276225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234678"/>
            <a:ext cx="5525484" cy="225147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377429"/>
            <a:ext cx="5591175" cy="685800"/>
          </a:xfrm>
          <a:prstGeom prst="rect">
            <a:avLst/>
          </a:prstGeom>
          <a:solidFill>
            <a:srgbClr val="00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6000" dirty="0" smtClean="0"/>
              <a:t>DNN?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143078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5300"/>
            <a:ext cx="8229600" cy="857250"/>
          </a:xfrm>
        </p:spPr>
        <p:txBody>
          <a:bodyPr/>
          <a:lstStyle/>
          <a:p>
            <a:endParaRPr lang="ro-RO" dirty="0"/>
          </a:p>
        </p:txBody>
      </p:sp>
      <p:sp>
        <p:nvSpPr>
          <p:cNvPr id="5" name="Rectangle 4"/>
          <p:cNvSpPr/>
          <p:nvPr/>
        </p:nvSpPr>
        <p:spPr>
          <a:xfrm>
            <a:off x="0" y="1733550"/>
            <a:ext cx="4381500" cy="685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28200" y="1831588"/>
            <a:ext cx="43700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dirty="0" err="1">
                <a:solidFill>
                  <a:schemeClr val="bg1"/>
                </a:solidFill>
              </a:rPr>
              <a:t>High</a:t>
            </a:r>
            <a:r>
              <a:rPr lang="ro-RO" sz="2400" dirty="0">
                <a:solidFill>
                  <a:schemeClr val="bg1"/>
                </a:solidFill>
              </a:rPr>
              <a:t> </a:t>
            </a:r>
            <a:r>
              <a:rPr lang="ro-RO" sz="2400" dirty="0" err="1" smtClean="0">
                <a:solidFill>
                  <a:schemeClr val="bg1"/>
                </a:solidFill>
              </a:rPr>
              <a:t>Resources</a:t>
            </a:r>
            <a:r>
              <a:rPr lang="ro-RO" sz="2400" dirty="0" smtClean="0">
                <a:solidFill>
                  <a:schemeClr val="bg1"/>
                </a:solidFill>
              </a:rPr>
              <a:t> </a:t>
            </a:r>
            <a:r>
              <a:rPr lang="ro-RO" sz="2400" dirty="0" err="1" smtClean="0">
                <a:solidFill>
                  <a:schemeClr val="bg1"/>
                </a:solidFill>
              </a:rPr>
              <a:t>Consumption</a:t>
            </a:r>
            <a:endParaRPr lang="ro-RO" sz="2400" dirty="0">
              <a:solidFill>
                <a:schemeClr val="bg1"/>
              </a:solidFill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7482" y="-4495"/>
            <a:ext cx="4787647" cy="3633997"/>
          </a:xfrm>
        </p:spPr>
      </p:pic>
      <p:sp>
        <p:nvSpPr>
          <p:cNvPr id="13" name="Rectangle 12"/>
          <p:cNvSpPr/>
          <p:nvPr/>
        </p:nvSpPr>
        <p:spPr>
          <a:xfrm>
            <a:off x="1" y="238125"/>
            <a:ext cx="4367481" cy="685800"/>
          </a:xfrm>
          <a:prstGeom prst="rect">
            <a:avLst/>
          </a:prstGeom>
          <a:solidFill>
            <a:srgbClr val="00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6000" dirty="0" smtClean="0"/>
              <a:t>DNN?</a:t>
            </a:r>
            <a:endParaRPr lang="en-US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4367482" y="3790950"/>
            <a:ext cx="45479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4800" dirty="0" smtClean="0"/>
              <a:t>FEED ME!</a:t>
            </a:r>
          </a:p>
          <a:p>
            <a:r>
              <a:rPr lang="ro-RO" sz="2400" dirty="0" smtClean="0"/>
              <a:t>…or I </a:t>
            </a:r>
            <a:r>
              <a:rPr lang="ro-RO" sz="2400" dirty="0" err="1" smtClean="0"/>
              <a:t>eat</a:t>
            </a:r>
            <a:r>
              <a:rPr lang="ro-RO" sz="2400" dirty="0" smtClean="0"/>
              <a:t> </a:t>
            </a:r>
            <a:r>
              <a:rPr lang="ro-RO" sz="2400" dirty="0" err="1" smtClean="0"/>
              <a:t>the</a:t>
            </a:r>
            <a:r>
              <a:rPr lang="ro-RO" sz="2400" dirty="0" smtClean="0"/>
              <a:t> </a:t>
            </a:r>
            <a:r>
              <a:rPr lang="ro-RO" sz="2400" dirty="0" err="1" smtClean="0"/>
              <a:t>little</a:t>
            </a:r>
            <a:r>
              <a:rPr lang="ro-RO" sz="2400" dirty="0" smtClean="0"/>
              <a:t> </a:t>
            </a:r>
            <a:r>
              <a:rPr lang="ro-RO" sz="2400" dirty="0" err="1" smtClean="0"/>
              <a:t>one</a:t>
            </a:r>
            <a:endParaRPr lang="ro-RO" sz="2400" dirty="0" smtClean="0"/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430564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14350"/>
            <a:ext cx="4191000" cy="685800"/>
          </a:xfrm>
          <a:prstGeom prst="rect">
            <a:avLst/>
          </a:prstGeom>
          <a:solidFill>
            <a:srgbClr val="27AF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549752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o-RO" sz="3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 </a:t>
            </a:r>
            <a:r>
              <a:rPr lang="ro-RO" sz="3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Light</a:t>
            </a:r>
            <a:r>
              <a:rPr lang="ro-RO" sz="36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DNN </a:t>
            </a:r>
            <a:r>
              <a:rPr lang="ro-RO" sz="36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Version</a:t>
            </a:r>
            <a:endParaRPr lang="en-US" sz="36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770" y="514350"/>
            <a:ext cx="4876800" cy="422068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267200" y="4476750"/>
            <a:ext cx="4876800" cy="6819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29000" y="1235295"/>
            <a:ext cx="762000" cy="316525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429000" y="4476750"/>
            <a:ext cx="762000" cy="666750"/>
          </a:xfrm>
          <a:prstGeom prst="rect">
            <a:avLst/>
          </a:prstGeom>
          <a:solidFill>
            <a:srgbClr val="27AF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658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o-RO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00" y="1352550"/>
            <a:ext cx="5143500" cy="3324225"/>
          </a:xfrm>
        </p:spPr>
      </p:pic>
      <p:sp>
        <p:nvSpPr>
          <p:cNvPr id="4" name="Rectangle 3"/>
          <p:cNvSpPr/>
          <p:nvPr/>
        </p:nvSpPr>
        <p:spPr>
          <a:xfrm>
            <a:off x="-10680" y="133350"/>
            <a:ext cx="9154680" cy="685800"/>
          </a:xfrm>
          <a:prstGeom prst="rect">
            <a:avLst/>
          </a:prstGeom>
          <a:solidFill>
            <a:srgbClr val="00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6000" dirty="0" smtClean="0"/>
              <a:t>DNN?</a:t>
            </a:r>
            <a:endParaRPr lang="en-US" sz="6000" dirty="0"/>
          </a:p>
        </p:txBody>
      </p:sp>
      <p:sp>
        <p:nvSpPr>
          <p:cNvPr id="6" name="Rectangle 5"/>
          <p:cNvSpPr/>
          <p:nvPr/>
        </p:nvSpPr>
        <p:spPr>
          <a:xfrm>
            <a:off x="0" y="1733550"/>
            <a:ext cx="4000500" cy="685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2800" dirty="0" err="1" smtClean="0"/>
              <a:t>Small</a:t>
            </a:r>
            <a:r>
              <a:rPr lang="ro-RO" sz="2800" dirty="0" smtClean="0"/>
              <a:t> </a:t>
            </a:r>
            <a:r>
              <a:rPr lang="ro-RO" sz="2800" dirty="0" err="1" smtClean="0"/>
              <a:t>Community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8798053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5" name="Rectangle 4"/>
          <p:cNvSpPr/>
          <p:nvPr/>
        </p:nvSpPr>
        <p:spPr>
          <a:xfrm>
            <a:off x="-1" y="1728549"/>
            <a:ext cx="4614393" cy="6858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Vendors </a:t>
            </a:r>
            <a:r>
              <a:rPr lang="en-US" sz="2800" dirty="0"/>
              <a:t>go out of business</a:t>
            </a:r>
          </a:p>
        </p:txBody>
      </p:sp>
      <p:sp>
        <p:nvSpPr>
          <p:cNvPr id="7" name="Rectangle 6"/>
          <p:cNvSpPr/>
          <p:nvPr/>
        </p:nvSpPr>
        <p:spPr>
          <a:xfrm>
            <a:off x="-10680" y="133350"/>
            <a:ext cx="9154680" cy="685800"/>
          </a:xfrm>
          <a:prstGeom prst="rect">
            <a:avLst/>
          </a:prstGeom>
          <a:solidFill>
            <a:srgbClr val="00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6000" dirty="0" smtClean="0"/>
              <a:t>DNN?</a:t>
            </a:r>
            <a:endParaRPr lang="en-US" sz="6000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4393" y="1159190"/>
            <a:ext cx="4513133" cy="3048000"/>
          </a:xfrm>
        </p:spPr>
      </p:pic>
    </p:spTree>
    <p:extLst>
      <p:ext uri="{BB962C8B-B14F-4D97-AF65-F5344CB8AC3E}">
        <p14:creationId xmlns:p14="http://schemas.microsoft.com/office/powerpoint/2010/main" val="104294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657350"/>
            <a:ext cx="3605048" cy="685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72510" y="2709824"/>
            <a:ext cx="7914290" cy="16916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6000" dirty="0" err="1" smtClean="0"/>
              <a:t>Think</a:t>
            </a:r>
            <a:r>
              <a:rPr lang="ro-RO" sz="6000" dirty="0" smtClean="0"/>
              <a:t> </a:t>
            </a:r>
            <a:r>
              <a:rPr lang="ro-RO" sz="6000" dirty="0" err="1" smtClean="0"/>
              <a:t>Outside</a:t>
            </a:r>
            <a:r>
              <a:rPr lang="ro-RO" sz="6000" dirty="0" smtClean="0"/>
              <a:t> </a:t>
            </a:r>
            <a:r>
              <a:rPr lang="ro-RO" sz="6000" dirty="0" err="1" smtClean="0"/>
              <a:t>the</a:t>
            </a:r>
            <a:r>
              <a:rPr lang="ro-RO" sz="6000" dirty="0" smtClean="0"/>
              <a:t> Box!</a:t>
            </a:r>
            <a:endParaRPr lang="en-US" sz="6000" dirty="0"/>
          </a:p>
        </p:txBody>
      </p:sp>
      <p:sp>
        <p:nvSpPr>
          <p:cNvPr id="8" name="TextBox 7"/>
          <p:cNvSpPr txBox="1"/>
          <p:nvPr/>
        </p:nvSpPr>
        <p:spPr>
          <a:xfrm>
            <a:off x="990600" y="1754992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o-RO" sz="32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Today’s</a:t>
            </a:r>
            <a:r>
              <a:rPr lang="ro-RO" sz="32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o-RO" sz="32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G</a:t>
            </a:r>
            <a:r>
              <a:rPr lang="ro-RO" sz="32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oal</a:t>
            </a:r>
            <a:endParaRPr lang="en-US" sz="3200" dirty="0">
              <a:solidFill>
                <a:srgbClr val="0099FF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0"/>
            <a:ext cx="2971800" cy="2698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73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resentika">
      <a:majorFont>
        <a:latin typeface="Molot"/>
        <a:ea typeface=""/>
        <a:cs typeface=""/>
      </a:majorFont>
      <a:minorFont>
        <a:latin typeface="Sansatio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8235</TotalTime>
  <Words>166</Words>
  <Application>Microsoft Office PowerPoint</Application>
  <PresentationFormat>On-screen Show (16:9)</PresentationFormat>
  <Paragraphs>46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Molot</vt:lpstr>
      <vt:lpstr>Sansation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20</dc:title>
  <dc:creator>Abdur Razzak</dc:creator>
  <cp:lastModifiedBy>Bogdan Litescu</cp:lastModifiedBy>
  <cp:revision>569</cp:revision>
  <dcterms:created xsi:type="dcterms:W3CDTF">2012-06-21T07:44:35Z</dcterms:created>
  <dcterms:modified xsi:type="dcterms:W3CDTF">2014-05-22T09:06:48Z</dcterms:modified>
</cp:coreProperties>
</file>