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9" r:id="rId14"/>
    <p:sldId id="280" r:id="rId15"/>
    <p:sldId id="281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2" r:id="rId26"/>
    <p:sldId id="277" r:id="rId27"/>
    <p:sldId id="284" r:id="rId28"/>
    <p:sldId id="283" r:id="rId29"/>
    <p:sldId id="27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54886" cy="6866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0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6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13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6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96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4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5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7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70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54886" cy="68661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66164"/>
          </a:xfrm>
          <a:prstGeom prst="rect">
            <a:avLst/>
          </a:prstGeom>
          <a:solidFill>
            <a:srgbClr val="FFFFFF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5B163DD-71BC-4D38-AA37-A00632279733}" type="datetimeFigureOut">
              <a:rPr lang="en-US" smtClean="0"/>
              <a:t>18-May-17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2EA239-2373-4FAA-B95E-C08BBCC0022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3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nnsoftware/Dnn.AdminExperience.Extensions" TargetMode="External"/><Relationship Id="rId2" Type="http://schemas.openxmlformats.org/officeDocument/2006/relationships/hyperlink" Target="https://github.com/dnnsoftware/Dnn.AdminExperience.Library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Creating Your Own Admin Panel for DNN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Peter Donker</a:t>
            </a:r>
          </a:p>
          <a:p>
            <a:r>
              <a:rPr lang="en-US" dirty="0"/>
              <a:t>Bring2mind/DNN Connect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703" y="609600"/>
            <a:ext cx="1474534" cy="146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5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the remainder of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Forget about </a:t>
            </a:r>
            <a:r>
              <a:rPr lang="en-US" dirty="0" err="1"/>
              <a:t>PersonaBar</a:t>
            </a:r>
            <a:r>
              <a:rPr lang="en-US" dirty="0"/>
              <a:t> permissions</a:t>
            </a:r>
          </a:p>
        </p:txBody>
      </p:sp>
    </p:spTree>
    <p:extLst>
      <p:ext uri="{BB962C8B-B14F-4D97-AF65-F5344CB8AC3E}">
        <p14:creationId xmlns:p14="http://schemas.microsoft.com/office/powerpoint/2010/main" val="371741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communicate with the server?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not </a:t>
            </a:r>
            <a:r>
              <a:rPr lang="en-US" dirty="0" err="1"/>
              <a:t>ascx</a:t>
            </a:r>
            <a:r>
              <a:rPr lang="en-US" dirty="0"/>
              <a:t> or </a:t>
            </a:r>
            <a:r>
              <a:rPr lang="en-US" dirty="0" err="1"/>
              <a:t>cshtml</a:t>
            </a:r>
            <a:r>
              <a:rPr lang="en-US" dirty="0"/>
              <a:t>, so how do we get and save data?</a:t>
            </a:r>
          </a:p>
          <a:p>
            <a:r>
              <a:rPr lang="en-US" dirty="0"/>
              <a:t>Through </a:t>
            </a:r>
            <a:r>
              <a:rPr lang="en-US" dirty="0" err="1"/>
              <a:t>WebAPI</a:t>
            </a:r>
            <a:r>
              <a:rPr lang="en-US" dirty="0"/>
              <a:t> obviously</a:t>
            </a:r>
          </a:p>
        </p:txBody>
      </p:sp>
    </p:spTree>
    <p:extLst>
      <p:ext uri="{BB962C8B-B14F-4D97-AF65-F5344CB8AC3E}">
        <p14:creationId xmlns:p14="http://schemas.microsoft.com/office/powerpoint/2010/main" val="1179466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WebAPI</a:t>
            </a:r>
            <a:r>
              <a:rPr lang="en-US" dirty="0"/>
              <a:t> 4 </a:t>
            </a:r>
            <a:r>
              <a:rPr lang="en-US" dirty="0" err="1"/>
              <a:t>PersonaBar</a:t>
            </a:r>
            <a:endParaRPr lang="en-US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240323" y="2625505"/>
            <a:ext cx="2027977" cy="733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Classic Module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1240322" y="4506091"/>
            <a:ext cx="2027978" cy="69059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PersonaBar</a:t>
            </a:r>
            <a:r>
              <a:rPr lang="en-US" dirty="0"/>
              <a:t> Module</a:t>
            </a:r>
          </a:p>
        </p:txBody>
      </p:sp>
      <p:sp>
        <p:nvSpPr>
          <p:cNvPr id="6" name="Arrow: Left-Right 5"/>
          <p:cNvSpPr/>
          <p:nvPr/>
        </p:nvSpPr>
        <p:spPr>
          <a:xfrm>
            <a:off x="3820562" y="274985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-Right 6"/>
          <p:cNvSpPr/>
          <p:nvPr/>
        </p:nvSpPr>
        <p:spPr>
          <a:xfrm>
            <a:off x="3820562" y="4609074"/>
            <a:ext cx="1216152" cy="484632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14384" y="4666724"/>
            <a:ext cx="344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/API/</a:t>
            </a:r>
            <a:r>
              <a:rPr lang="en-US" dirty="0" err="1"/>
              <a:t>PersonaBar</a:t>
            </a:r>
            <a:r>
              <a:rPr lang="en-US" dirty="0"/>
              <a:t>/Controller/Action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14384" y="2807504"/>
            <a:ext cx="570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/</a:t>
            </a:r>
            <a:r>
              <a:rPr lang="en-GB" dirty="0" err="1"/>
              <a:t>DesktopModules</a:t>
            </a:r>
            <a:r>
              <a:rPr lang="en-GB" dirty="0"/>
              <a:t>/Company/Module/API/Controller/Action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19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WebAPI</a:t>
            </a:r>
            <a:r>
              <a:rPr lang="en-US" dirty="0"/>
              <a:t> 4 </a:t>
            </a:r>
            <a:r>
              <a:rPr lang="en-US" dirty="0" err="1"/>
              <a:t>PersonaBar</a:t>
            </a:r>
            <a:endParaRPr lang="en-US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240323" y="2625505"/>
            <a:ext cx="2027977" cy="733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Classic Module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1240322" y="4506091"/>
            <a:ext cx="2027978" cy="69059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PersonaBar</a:t>
            </a:r>
            <a:r>
              <a:rPr lang="en-US" dirty="0"/>
              <a:t> Module</a:t>
            </a:r>
          </a:p>
        </p:txBody>
      </p:sp>
      <p:sp>
        <p:nvSpPr>
          <p:cNvPr id="6" name="Arrow: Left-Right 5"/>
          <p:cNvSpPr/>
          <p:nvPr/>
        </p:nvSpPr>
        <p:spPr>
          <a:xfrm>
            <a:off x="3820562" y="274985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-Right 6"/>
          <p:cNvSpPr/>
          <p:nvPr/>
        </p:nvSpPr>
        <p:spPr>
          <a:xfrm>
            <a:off x="3820562" y="4609074"/>
            <a:ext cx="1216152" cy="484632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14384" y="4666724"/>
            <a:ext cx="344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/API/</a:t>
            </a:r>
            <a:r>
              <a:rPr lang="en-US" dirty="0" err="1"/>
              <a:t>PersonaBar</a:t>
            </a:r>
            <a:r>
              <a:rPr lang="en-US" dirty="0"/>
              <a:t>/Controller/Action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14384" y="2807504"/>
            <a:ext cx="570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/</a:t>
            </a:r>
            <a:r>
              <a:rPr lang="en-GB" dirty="0" err="1"/>
              <a:t>DesktopModules</a:t>
            </a:r>
            <a:r>
              <a:rPr lang="en-GB" dirty="0"/>
              <a:t>/Company/Module/API/Controller/Action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820562" y="2606468"/>
            <a:ext cx="121615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</a:p>
        </p:txBody>
      </p:sp>
      <p:pic>
        <p:nvPicPr>
          <p:cNvPr id="10" name="Graphic 9" descr="Loc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3576" y="352223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1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WebAPI</a:t>
            </a:r>
            <a:r>
              <a:rPr lang="en-US" dirty="0"/>
              <a:t> 4 </a:t>
            </a:r>
            <a:r>
              <a:rPr lang="en-US" dirty="0" err="1"/>
              <a:t>PersonaBar</a:t>
            </a:r>
            <a:endParaRPr lang="en-US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240323" y="2625505"/>
            <a:ext cx="2027977" cy="733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Classic Module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1240322" y="4506091"/>
            <a:ext cx="2027978" cy="69059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PersonaBar</a:t>
            </a:r>
            <a:r>
              <a:rPr lang="en-US" dirty="0"/>
              <a:t> Module</a:t>
            </a:r>
          </a:p>
        </p:txBody>
      </p:sp>
      <p:sp>
        <p:nvSpPr>
          <p:cNvPr id="6" name="Arrow: Left-Right 5"/>
          <p:cNvSpPr/>
          <p:nvPr/>
        </p:nvSpPr>
        <p:spPr>
          <a:xfrm>
            <a:off x="3820562" y="274985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-Right 6"/>
          <p:cNvSpPr/>
          <p:nvPr/>
        </p:nvSpPr>
        <p:spPr>
          <a:xfrm>
            <a:off x="3820562" y="4609074"/>
            <a:ext cx="1216152" cy="484632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14384" y="4666724"/>
            <a:ext cx="344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/API/</a:t>
            </a:r>
            <a:r>
              <a:rPr lang="en-US" dirty="0" err="1"/>
              <a:t>PersonaBar</a:t>
            </a:r>
            <a:r>
              <a:rPr lang="en-US" dirty="0"/>
              <a:t>/Controller/Action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14384" y="2807504"/>
            <a:ext cx="570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/</a:t>
            </a:r>
            <a:r>
              <a:rPr lang="en-GB" dirty="0" err="1"/>
              <a:t>DesktopModules</a:t>
            </a:r>
            <a:r>
              <a:rPr lang="en-GB" dirty="0"/>
              <a:t>/Company/Module/API/Controller/Action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4384" y="2440839"/>
            <a:ext cx="277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ModuleId</a:t>
            </a:r>
            <a:r>
              <a:rPr lang="en-US" dirty="0"/>
              <a:t>, </a:t>
            </a:r>
            <a:r>
              <a:rPr lang="en-US" dirty="0" err="1"/>
              <a:t>TabId</a:t>
            </a:r>
            <a:r>
              <a:rPr lang="en-US" dirty="0"/>
              <a:t>, </a:t>
            </a:r>
            <a:r>
              <a:rPr lang="en-US" dirty="0" err="1"/>
              <a:t>Auth</a:t>
            </a:r>
            <a:r>
              <a:rPr lang="en-US" dirty="0"/>
              <a:t> Token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20562" y="2606468"/>
            <a:ext cx="121615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</a:p>
        </p:txBody>
      </p:sp>
      <p:pic>
        <p:nvPicPr>
          <p:cNvPr id="18" name="Graphic 17" descr="Loc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3576" y="3522230"/>
            <a:ext cx="914400" cy="9144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14384" y="4300112"/>
            <a:ext cx="116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Auth</a:t>
            </a:r>
            <a:r>
              <a:rPr lang="en-US" dirty="0"/>
              <a:t> Token</a:t>
            </a:r>
          </a:p>
        </p:txBody>
      </p:sp>
    </p:spTree>
    <p:extLst>
      <p:ext uri="{BB962C8B-B14F-4D97-AF65-F5344CB8AC3E}">
        <p14:creationId xmlns:p14="http://schemas.microsoft.com/office/powerpoint/2010/main" val="53906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WebAPI</a:t>
            </a:r>
            <a:r>
              <a:rPr lang="en-US" dirty="0"/>
              <a:t> 4 </a:t>
            </a:r>
            <a:r>
              <a:rPr lang="en-US" dirty="0" err="1"/>
              <a:t>PersonaBar</a:t>
            </a:r>
            <a:endParaRPr lang="en-US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240323" y="2625505"/>
            <a:ext cx="2027977" cy="733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Classic Module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1240322" y="4506091"/>
            <a:ext cx="2027978" cy="69059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PersonaBar</a:t>
            </a:r>
            <a:r>
              <a:rPr lang="en-US" dirty="0"/>
              <a:t> Module</a:t>
            </a:r>
          </a:p>
        </p:txBody>
      </p:sp>
      <p:sp>
        <p:nvSpPr>
          <p:cNvPr id="6" name="Arrow: Left-Right 5"/>
          <p:cNvSpPr/>
          <p:nvPr/>
        </p:nvSpPr>
        <p:spPr>
          <a:xfrm>
            <a:off x="3820562" y="274985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-Right 6"/>
          <p:cNvSpPr/>
          <p:nvPr/>
        </p:nvSpPr>
        <p:spPr>
          <a:xfrm>
            <a:off x="3820562" y="4609074"/>
            <a:ext cx="1216152" cy="484632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14384" y="4666724"/>
            <a:ext cx="344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/API/</a:t>
            </a:r>
            <a:r>
              <a:rPr lang="en-US" dirty="0" err="1"/>
              <a:t>PersonaBar</a:t>
            </a:r>
            <a:r>
              <a:rPr lang="en-US" dirty="0"/>
              <a:t>/Controller/Action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14384" y="2807504"/>
            <a:ext cx="570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/</a:t>
            </a:r>
            <a:r>
              <a:rPr lang="en-GB" dirty="0" err="1"/>
              <a:t>DesktopModules</a:t>
            </a:r>
            <a:r>
              <a:rPr lang="en-GB" dirty="0"/>
              <a:t>/Company/Module/API/Controller/Action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4384" y="2440839"/>
            <a:ext cx="277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ModuleId</a:t>
            </a:r>
            <a:r>
              <a:rPr lang="en-US" dirty="0"/>
              <a:t>, </a:t>
            </a:r>
            <a:r>
              <a:rPr lang="en-US" dirty="0" err="1"/>
              <a:t>TabId</a:t>
            </a:r>
            <a:r>
              <a:rPr lang="en-US" dirty="0"/>
              <a:t>, </a:t>
            </a:r>
            <a:r>
              <a:rPr lang="en-US" dirty="0" err="1"/>
              <a:t>Auth</a:t>
            </a:r>
            <a:r>
              <a:rPr lang="en-US" dirty="0"/>
              <a:t> Token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14384" y="4300112"/>
            <a:ext cx="116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Auth</a:t>
            </a:r>
            <a:r>
              <a:rPr lang="en-US" dirty="0"/>
              <a:t> Token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14384" y="3169604"/>
            <a:ext cx="5769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DotNetNuke.Web.Api.DnnApiController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DotNetNuke.Web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383" y="5033336"/>
            <a:ext cx="5125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Dnn.PersonaBar.Library.PersonaBarApiController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Dnn.PersonaBar.Library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2988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978" y="3892990"/>
            <a:ext cx="91759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MenuPermission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(MenuName = 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"Connect.Demo"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Scope = </a:t>
            </a:r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ServiceScope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.Admin)]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WidgetController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PersonaBarApiController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[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HttpGet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HttpResponseMessage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GetSetting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4978" y="995882"/>
            <a:ext cx="108221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partial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ConferencesController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ConferenceApiController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[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HttpGet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[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DnnModuleAuthorize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AccessLevel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DotNetNuke.Security.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SecurityAccessLevel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.View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)]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HttpResponseMessage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Get(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id)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Module</a:t>
            </a:r>
          </a:p>
        </p:txBody>
      </p:sp>
    </p:spTree>
    <p:extLst>
      <p:ext uri="{BB962C8B-B14F-4D97-AF65-F5344CB8AC3E}">
        <p14:creationId xmlns:p14="http://schemas.microsoft.com/office/powerpoint/2010/main" val="1790410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Business: Creating our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is to create a </a:t>
            </a:r>
            <a:r>
              <a:rPr lang="en-US" dirty="0" err="1"/>
              <a:t>PersonaBar</a:t>
            </a:r>
            <a:r>
              <a:rPr lang="en-US" dirty="0"/>
              <a:t> module that allows us to edit a portal wide setting of our module</a:t>
            </a:r>
          </a:p>
          <a:p>
            <a:r>
              <a:rPr lang="en-US" dirty="0"/>
              <a:t>We’ll use React because (a) it’s what DNN Corp is using and (b) it’s what I’m most familiar with</a:t>
            </a:r>
          </a:p>
        </p:txBody>
      </p:sp>
    </p:spTree>
    <p:extLst>
      <p:ext uri="{BB962C8B-B14F-4D97-AF65-F5344CB8AC3E}">
        <p14:creationId xmlns:p14="http://schemas.microsoft.com/office/powerpoint/2010/main" val="653109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101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5295" y="2084832"/>
            <a:ext cx="373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div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id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myComponent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"&gt;&lt;/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div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sp>
        <p:nvSpPr>
          <p:cNvPr id="5" name="Rectangle: Rounded Corners 4"/>
          <p:cNvSpPr/>
          <p:nvPr/>
        </p:nvSpPr>
        <p:spPr>
          <a:xfrm>
            <a:off x="4590107" y="4010685"/>
            <a:ext cx="2444436" cy="12855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JS</a:t>
            </a:r>
          </a:p>
        </p:txBody>
      </p:sp>
      <p:sp>
        <p:nvSpPr>
          <p:cNvPr id="6" name="Arrow: Down 5"/>
          <p:cNvSpPr/>
          <p:nvPr/>
        </p:nvSpPr>
        <p:spPr>
          <a:xfrm flipV="1">
            <a:off x="5694870" y="2615727"/>
            <a:ext cx="243615" cy="968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2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DNN 9 Newness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28" y="2803289"/>
            <a:ext cx="5319238" cy="32243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508" y="2803289"/>
            <a:ext cx="5317834" cy="3224388"/>
          </a:xfrm>
          <a:prstGeom prst="rect">
            <a:avLst/>
          </a:prstGeom>
        </p:spPr>
      </p:pic>
      <p:sp>
        <p:nvSpPr>
          <p:cNvPr id="5" name="Arrow: Right 4"/>
          <p:cNvSpPr/>
          <p:nvPr/>
        </p:nvSpPr>
        <p:spPr>
          <a:xfrm>
            <a:off x="5943600" y="4245429"/>
            <a:ext cx="337457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44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101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5295" y="2084832"/>
            <a:ext cx="373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div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id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myComponent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"&gt;&lt;/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div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sp>
        <p:nvSpPr>
          <p:cNvPr id="5" name="Rectangle: Rounded Corners 4"/>
          <p:cNvSpPr/>
          <p:nvPr/>
        </p:nvSpPr>
        <p:spPr>
          <a:xfrm>
            <a:off x="3078178" y="3322622"/>
            <a:ext cx="5504507" cy="26436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rrow: Down 5"/>
          <p:cNvSpPr/>
          <p:nvPr/>
        </p:nvSpPr>
        <p:spPr>
          <a:xfrm flipV="1">
            <a:off x="5694870" y="2615727"/>
            <a:ext cx="243615" cy="380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50032" y="3613376"/>
            <a:ext cx="287912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Props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Events (render)</a:t>
            </a:r>
          </a:p>
        </p:txBody>
      </p:sp>
    </p:spTree>
    <p:extLst>
      <p:ext uri="{BB962C8B-B14F-4D97-AF65-F5344CB8AC3E}">
        <p14:creationId xmlns:p14="http://schemas.microsoft.com/office/powerpoint/2010/main" val="3408103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101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5295" y="2084832"/>
            <a:ext cx="373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div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id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myComponent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"&gt;&lt;/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div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sp>
        <p:nvSpPr>
          <p:cNvPr id="5" name="Rectangle: Rounded Corners 4"/>
          <p:cNvSpPr/>
          <p:nvPr/>
        </p:nvSpPr>
        <p:spPr>
          <a:xfrm>
            <a:off x="3078178" y="3322622"/>
            <a:ext cx="5504507" cy="26436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22048" y="3691954"/>
            <a:ext cx="20185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Props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State</a:t>
            </a:r>
          </a:p>
        </p:txBody>
      </p:sp>
      <p:sp>
        <p:nvSpPr>
          <p:cNvPr id="7" name="Arrow: Bent 6"/>
          <p:cNvSpPr/>
          <p:nvPr/>
        </p:nvSpPr>
        <p:spPr>
          <a:xfrm flipH="1" flipV="1">
            <a:off x="5119561" y="2525917"/>
            <a:ext cx="697116" cy="21586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/>
          <p:cNvSpPr/>
          <p:nvPr/>
        </p:nvSpPr>
        <p:spPr>
          <a:xfrm>
            <a:off x="5612974" y="4760240"/>
            <a:ext cx="407406" cy="72427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Left 8"/>
          <p:cNvSpPr/>
          <p:nvPr/>
        </p:nvSpPr>
        <p:spPr>
          <a:xfrm rot="10800000">
            <a:off x="5095418" y="4684553"/>
            <a:ext cx="407406" cy="72427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92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101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44848" y="1978980"/>
            <a:ext cx="1846907" cy="1002145"/>
            <a:chOff x="2344848" y="1978980"/>
            <a:chExt cx="1846907" cy="1002145"/>
          </a:xfrm>
        </p:grpSpPr>
        <p:sp>
          <p:nvSpPr>
            <p:cNvPr id="4" name="Rectangle: Rounded Corners 3"/>
            <p:cNvSpPr/>
            <p:nvPr/>
          </p:nvSpPr>
          <p:spPr>
            <a:xfrm>
              <a:off x="2344848" y="2084832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16987" y="1978980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344848" y="2348312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53952" y="2453566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state</a:t>
              </a:r>
            </a:p>
          </p:txBody>
        </p:sp>
      </p:grpSp>
      <p:sp>
        <p:nvSpPr>
          <p:cNvPr id="9" name="Arrow: Down 8"/>
          <p:cNvSpPr/>
          <p:nvPr/>
        </p:nvSpPr>
        <p:spPr>
          <a:xfrm>
            <a:off x="2953952" y="1701117"/>
            <a:ext cx="628698" cy="292246"/>
          </a:xfrm>
          <a:prstGeom prst="downArrow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344155" y="2981125"/>
            <a:ext cx="1846907" cy="1002145"/>
            <a:chOff x="4344155" y="2981125"/>
            <a:chExt cx="1846907" cy="1002145"/>
          </a:xfrm>
        </p:grpSpPr>
        <p:sp>
          <p:nvSpPr>
            <p:cNvPr id="12" name="Rectangle: Rounded Corners 11"/>
            <p:cNvSpPr/>
            <p:nvPr/>
          </p:nvSpPr>
          <p:spPr>
            <a:xfrm>
              <a:off x="4344155" y="3086977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16294" y="2981125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4344155" y="3350457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259" y="3455711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488317" y="3983270"/>
            <a:ext cx="1846907" cy="1002145"/>
            <a:chOff x="4344155" y="2981125"/>
            <a:chExt cx="1846907" cy="1002145"/>
          </a:xfrm>
        </p:grpSpPr>
        <p:sp>
          <p:nvSpPr>
            <p:cNvPr id="18" name="Rectangle: Rounded Corners 17"/>
            <p:cNvSpPr/>
            <p:nvPr/>
          </p:nvSpPr>
          <p:spPr>
            <a:xfrm>
              <a:off x="4344155" y="3086977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16294" y="2981125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4344155" y="3350457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953259" y="3455711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sp>
        <p:nvSpPr>
          <p:cNvPr id="22" name="Arrow: Bent 21"/>
          <p:cNvSpPr/>
          <p:nvPr/>
        </p:nvSpPr>
        <p:spPr>
          <a:xfrm rot="5400000">
            <a:off x="4360830" y="2069551"/>
            <a:ext cx="326039" cy="149711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Arrow: Bent 22"/>
          <p:cNvSpPr/>
          <p:nvPr/>
        </p:nvSpPr>
        <p:spPr>
          <a:xfrm rot="5400000">
            <a:off x="6362005" y="2836797"/>
            <a:ext cx="795833" cy="1497111"/>
          </a:xfrm>
          <a:prstGeom prst="bentArrow">
            <a:avLst>
              <a:gd name="adj1" fmla="val 10211"/>
              <a:gd name="adj2" fmla="val 11918"/>
              <a:gd name="adj3" fmla="val 17037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2359" y="3072594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64531" y="4006786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8693" y="4990275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53752" y="1805884"/>
            <a:ext cx="189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Displaying</a:t>
            </a:r>
          </a:p>
        </p:txBody>
      </p:sp>
    </p:spTree>
    <p:extLst>
      <p:ext uri="{BB962C8B-B14F-4D97-AF65-F5344CB8AC3E}">
        <p14:creationId xmlns:p14="http://schemas.microsoft.com/office/powerpoint/2010/main" val="3542236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101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44848" y="1978980"/>
            <a:ext cx="1846907" cy="1002145"/>
            <a:chOff x="2344848" y="1978980"/>
            <a:chExt cx="1846907" cy="1002145"/>
          </a:xfrm>
        </p:grpSpPr>
        <p:sp>
          <p:nvSpPr>
            <p:cNvPr id="4" name="Rectangle: Rounded Corners 3"/>
            <p:cNvSpPr/>
            <p:nvPr/>
          </p:nvSpPr>
          <p:spPr>
            <a:xfrm>
              <a:off x="2344848" y="2084832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16987" y="1978980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344848" y="2348312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53952" y="2453566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state</a:t>
              </a:r>
            </a:p>
          </p:txBody>
        </p:sp>
      </p:grpSp>
      <p:sp>
        <p:nvSpPr>
          <p:cNvPr id="9" name="Arrow: Down 8"/>
          <p:cNvSpPr/>
          <p:nvPr/>
        </p:nvSpPr>
        <p:spPr>
          <a:xfrm>
            <a:off x="2953952" y="1701117"/>
            <a:ext cx="628698" cy="292246"/>
          </a:xfrm>
          <a:prstGeom prst="downArrow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344155" y="2981125"/>
            <a:ext cx="1846907" cy="1002145"/>
            <a:chOff x="4344155" y="2981125"/>
            <a:chExt cx="1846907" cy="1002145"/>
          </a:xfrm>
        </p:grpSpPr>
        <p:sp>
          <p:nvSpPr>
            <p:cNvPr id="12" name="Rectangle: Rounded Corners 11"/>
            <p:cNvSpPr/>
            <p:nvPr/>
          </p:nvSpPr>
          <p:spPr>
            <a:xfrm>
              <a:off x="4344155" y="3086977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16294" y="2981125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4344155" y="3350457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259" y="3455711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488317" y="3983270"/>
            <a:ext cx="1846907" cy="1002145"/>
            <a:chOff x="4344155" y="2981125"/>
            <a:chExt cx="1846907" cy="1002145"/>
          </a:xfrm>
        </p:grpSpPr>
        <p:sp>
          <p:nvSpPr>
            <p:cNvPr id="18" name="Rectangle: Rounded Corners 17"/>
            <p:cNvSpPr/>
            <p:nvPr/>
          </p:nvSpPr>
          <p:spPr>
            <a:xfrm>
              <a:off x="4344155" y="3086977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16294" y="2981125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4344155" y="3350457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953259" y="3455711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sp>
        <p:nvSpPr>
          <p:cNvPr id="22" name="Arrow: Bent 21"/>
          <p:cNvSpPr/>
          <p:nvPr/>
        </p:nvSpPr>
        <p:spPr>
          <a:xfrm rot="5400000">
            <a:off x="4360830" y="2069551"/>
            <a:ext cx="326039" cy="1497111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Arrow: Bent 22"/>
          <p:cNvSpPr/>
          <p:nvPr/>
        </p:nvSpPr>
        <p:spPr>
          <a:xfrm rot="5400000">
            <a:off x="6362005" y="2836797"/>
            <a:ext cx="795833" cy="1497111"/>
          </a:xfrm>
          <a:prstGeom prst="bentArrow">
            <a:avLst>
              <a:gd name="adj1" fmla="val 10211"/>
              <a:gd name="adj2" fmla="val 11918"/>
              <a:gd name="adj3" fmla="val 17037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2359" y="3072594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64531" y="4006786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8693" y="4990275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53752" y="1805884"/>
            <a:ext cx="1717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Updating</a:t>
            </a:r>
          </a:p>
        </p:txBody>
      </p:sp>
      <p:sp>
        <p:nvSpPr>
          <p:cNvPr id="3" name="Arrow: Bent 2"/>
          <p:cNvSpPr/>
          <p:nvPr/>
        </p:nvSpPr>
        <p:spPr>
          <a:xfrm rot="16200000">
            <a:off x="3810478" y="2117478"/>
            <a:ext cx="1840964" cy="3303468"/>
          </a:xfrm>
          <a:prstGeom prst="bentArrow">
            <a:avLst>
              <a:gd name="adj1" fmla="val 7547"/>
              <a:gd name="adj2" fmla="val 8323"/>
              <a:gd name="adj3" fmla="val 10649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238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101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44848" y="1978980"/>
            <a:ext cx="1846907" cy="1002145"/>
            <a:chOff x="2344848" y="1978980"/>
            <a:chExt cx="1846907" cy="1002145"/>
          </a:xfrm>
        </p:grpSpPr>
        <p:sp>
          <p:nvSpPr>
            <p:cNvPr id="4" name="Rectangle: Rounded Corners 3"/>
            <p:cNvSpPr/>
            <p:nvPr/>
          </p:nvSpPr>
          <p:spPr>
            <a:xfrm>
              <a:off x="2344848" y="2084832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16987" y="1978980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344848" y="2348312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53952" y="2453566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sp>
        <p:nvSpPr>
          <p:cNvPr id="9" name="Arrow: Down 8"/>
          <p:cNvSpPr/>
          <p:nvPr/>
        </p:nvSpPr>
        <p:spPr>
          <a:xfrm>
            <a:off x="2953952" y="1701117"/>
            <a:ext cx="628698" cy="292246"/>
          </a:xfrm>
          <a:prstGeom prst="downArrow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344155" y="2981125"/>
            <a:ext cx="1846907" cy="1002145"/>
            <a:chOff x="4344155" y="2981125"/>
            <a:chExt cx="1846907" cy="1002145"/>
          </a:xfrm>
        </p:grpSpPr>
        <p:sp>
          <p:nvSpPr>
            <p:cNvPr id="12" name="Rectangle: Rounded Corners 11"/>
            <p:cNvSpPr/>
            <p:nvPr/>
          </p:nvSpPr>
          <p:spPr>
            <a:xfrm>
              <a:off x="4344155" y="3086977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16294" y="2981125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4344155" y="3350457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259" y="3455711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488317" y="3983270"/>
            <a:ext cx="1846907" cy="1002145"/>
            <a:chOff x="4344155" y="2981125"/>
            <a:chExt cx="1846907" cy="1002145"/>
          </a:xfrm>
        </p:grpSpPr>
        <p:sp>
          <p:nvSpPr>
            <p:cNvPr id="18" name="Rectangle: Rounded Corners 17"/>
            <p:cNvSpPr/>
            <p:nvPr/>
          </p:nvSpPr>
          <p:spPr>
            <a:xfrm>
              <a:off x="4344155" y="3086977"/>
              <a:ext cx="1846907" cy="8962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16294" y="2981125"/>
              <a:ext cx="7026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props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4344155" y="3350457"/>
              <a:ext cx="1846907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953259" y="3455711"/>
              <a:ext cx="628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90000"/>
                    </a:schemeClr>
                  </a:solidFill>
                </a:rPr>
                <a:t>state</a:t>
              </a:r>
            </a:p>
          </p:txBody>
        </p:sp>
      </p:grpSp>
      <p:sp>
        <p:nvSpPr>
          <p:cNvPr id="22" name="Arrow: Bent 21"/>
          <p:cNvSpPr/>
          <p:nvPr/>
        </p:nvSpPr>
        <p:spPr>
          <a:xfrm rot="5400000">
            <a:off x="4609800" y="2318522"/>
            <a:ext cx="326039" cy="999169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Arrow: Bent 22"/>
          <p:cNvSpPr/>
          <p:nvPr/>
        </p:nvSpPr>
        <p:spPr>
          <a:xfrm rot="5400000">
            <a:off x="6529560" y="3004354"/>
            <a:ext cx="795833" cy="1161998"/>
          </a:xfrm>
          <a:prstGeom prst="bentArrow">
            <a:avLst>
              <a:gd name="adj1" fmla="val 10211"/>
              <a:gd name="adj2" fmla="val 11918"/>
              <a:gd name="adj3" fmla="val 17037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2359" y="3072594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64531" y="4006786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8693" y="4990275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08477" y="479363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Using Flux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9741036" y="1484948"/>
            <a:ext cx="1575303" cy="42008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Flux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44155" y="2453566"/>
            <a:ext cx="5116716" cy="0"/>
          </a:xfrm>
          <a:prstGeom prst="straightConnector1">
            <a:avLst/>
          </a:prstGeom>
          <a:ln w="76200">
            <a:solidFill>
              <a:schemeClr val="accent5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6346479" y="3585351"/>
            <a:ext cx="3114392" cy="16675"/>
          </a:xfrm>
          <a:prstGeom prst="straightConnector1">
            <a:avLst/>
          </a:prstGeom>
          <a:ln w="76200">
            <a:solidFill>
              <a:schemeClr val="accent5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>
            <a:off x="8424753" y="4642522"/>
            <a:ext cx="1036118" cy="0"/>
          </a:xfrm>
          <a:prstGeom prst="straightConnector1">
            <a:avLst/>
          </a:prstGeom>
          <a:ln w="76200">
            <a:solidFill>
              <a:schemeClr val="accent5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380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the remainder of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Forget about Flux</a:t>
            </a:r>
          </a:p>
        </p:txBody>
      </p:sp>
    </p:spTree>
    <p:extLst>
      <p:ext uri="{BB962C8B-B14F-4D97-AF65-F5344CB8AC3E}">
        <p14:creationId xmlns:p14="http://schemas.microsoft.com/office/powerpoint/2010/main" val="960967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Code</a:t>
            </a:r>
          </a:p>
        </p:txBody>
      </p:sp>
    </p:spTree>
    <p:extLst>
      <p:ext uri="{BB962C8B-B14F-4D97-AF65-F5344CB8AC3E}">
        <p14:creationId xmlns:p14="http://schemas.microsoft.com/office/powerpoint/2010/main" val="1020250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the </a:t>
            </a:r>
            <a:r>
              <a:rPr lang="en-US" dirty="0" err="1"/>
              <a:t>PersonaBar</a:t>
            </a:r>
            <a:r>
              <a:rPr lang="en-US" dirty="0"/>
              <a:t> Stuff?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Projects under the moniker “</a:t>
            </a:r>
            <a:r>
              <a:rPr lang="en-US" dirty="0" err="1"/>
              <a:t>AdminExperience</a:t>
            </a:r>
            <a:r>
              <a:rPr lang="en-US" dirty="0"/>
              <a:t>”: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Core Library</a:t>
            </a:r>
            <a:br>
              <a:rPr lang="en-US" dirty="0"/>
            </a:br>
            <a:r>
              <a:rPr lang="en-US" dirty="0">
                <a:hlinkClick r:id="rId2"/>
              </a:rPr>
              <a:t>https://github.com/dnnsoftware/Dnn.AdminExperience.Library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Core Extensions</a:t>
            </a:r>
            <a:br>
              <a:rPr lang="en-US" dirty="0"/>
            </a:br>
            <a:r>
              <a:rPr lang="en-US" dirty="0">
                <a:hlinkClick r:id="rId3"/>
              </a:rPr>
              <a:t>https://github.com/dnnsoftware/Dnn.AdminExperience.Extensions</a:t>
            </a:r>
            <a:endParaRPr lang="en-US" dirty="0"/>
          </a:p>
          <a:p>
            <a:pPr marL="12801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6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Uuuuuuge</a:t>
            </a:r>
            <a:r>
              <a:rPr lang="en-US" dirty="0"/>
              <a:t> addition to the platform. UI experience is improved bigly as a result</a:t>
            </a:r>
          </a:p>
          <a:p>
            <a:endParaRPr lang="en-US" dirty="0"/>
          </a:p>
          <a:p>
            <a:r>
              <a:rPr lang="en-US" dirty="0"/>
              <a:t>Very much v 1.0</a:t>
            </a:r>
          </a:p>
          <a:p>
            <a:r>
              <a:rPr lang="en-US" dirty="0"/>
              <a:t>Not much detail on “Extensions” or “Permissions” yet</a:t>
            </a:r>
          </a:p>
          <a:p>
            <a:r>
              <a:rPr lang="en-US" dirty="0"/>
              <a:t>Expect people to start tugging and pushing this around</a:t>
            </a:r>
          </a:p>
        </p:txBody>
      </p:sp>
    </p:spTree>
    <p:extLst>
      <p:ext uri="{BB962C8B-B14F-4D97-AF65-F5344CB8AC3E}">
        <p14:creationId xmlns:p14="http://schemas.microsoft.com/office/powerpoint/2010/main" val="2341008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88436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for admin modules like managing users</a:t>
            </a:r>
          </a:p>
          <a:p>
            <a:r>
              <a:rPr lang="en-US" dirty="0"/>
              <a:t>And for displaying things like status feedback</a:t>
            </a:r>
          </a:p>
          <a:p>
            <a:r>
              <a:rPr lang="en-US" dirty="0"/>
              <a:t>Extending your own module? For portal wide settings</a:t>
            </a:r>
          </a:p>
          <a:p>
            <a:pPr lvl="1"/>
            <a:r>
              <a:rPr lang="en-US" dirty="0" err="1"/>
              <a:t>NBStore</a:t>
            </a:r>
            <a:endParaRPr lang="en-US" dirty="0"/>
          </a:p>
          <a:p>
            <a:pPr lvl="1"/>
            <a:r>
              <a:rPr lang="en-US" dirty="0"/>
              <a:t>DMX</a:t>
            </a:r>
          </a:p>
        </p:txBody>
      </p:sp>
    </p:spTree>
    <p:extLst>
      <p:ext uri="{BB962C8B-B14F-4D97-AF65-F5344CB8AC3E}">
        <p14:creationId xmlns:p14="http://schemas.microsoft.com/office/powerpoint/2010/main" val="78461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replacement for the old control bar (which you can still use)</a:t>
            </a:r>
          </a:p>
          <a:p>
            <a:r>
              <a:rPr lang="en-US" dirty="0"/>
              <a:t>It’s an extension itself!</a:t>
            </a:r>
          </a:p>
          <a:p>
            <a:r>
              <a:rPr lang="en-US" dirty="0"/>
              <a:t>It’s a mini framework!</a:t>
            </a:r>
          </a:p>
          <a:p>
            <a:pPr lvl="1"/>
            <a:r>
              <a:rPr lang="en-US" dirty="0"/>
              <a:t>Extensions/modules</a:t>
            </a:r>
          </a:p>
          <a:p>
            <a:pPr lvl="1"/>
            <a:r>
              <a:rPr lang="en-US" dirty="0"/>
              <a:t>Permissions</a:t>
            </a:r>
          </a:p>
          <a:p>
            <a:r>
              <a:rPr lang="en-US" dirty="0"/>
              <a:t>It is really dumb ;-)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8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Loads an HTML file</a:t>
            </a:r>
          </a:p>
          <a:p>
            <a:r>
              <a:rPr lang="en-US" dirty="0"/>
              <a:t>Loads a JS file</a:t>
            </a:r>
          </a:p>
          <a:p>
            <a:r>
              <a:rPr lang="en-US" dirty="0"/>
              <a:t>Loads a CSS file</a:t>
            </a:r>
          </a:p>
          <a:p>
            <a:r>
              <a:rPr lang="en-US" dirty="0"/>
              <a:t>And outputs that to an </a:t>
            </a:r>
            <a:r>
              <a:rPr lang="en-US" dirty="0" err="1"/>
              <a:t>Iframe</a:t>
            </a:r>
            <a:r>
              <a:rPr lang="en-US" dirty="0"/>
              <a:t> on screen</a:t>
            </a:r>
          </a:p>
          <a:p>
            <a:r>
              <a:rPr lang="en-US" dirty="0"/>
              <a:t>Finally it will call some methods on your JS file</a:t>
            </a:r>
          </a:p>
        </p:txBody>
      </p:sp>
    </p:spTree>
    <p:extLst>
      <p:ext uri="{BB962C8B-B14F-4D97-AF65-F5344CB8AC3E}">
        <p14:creationId xmlns:p14="http://schemas.microsoft.com/office/powerpoint/2010/main" val="138776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do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Through conventions!</a:t>
            </a:r>
          </a:p>
          <a:p>
            <a:r>
              <a:rPr lang="en-US" dirty="0"/>
              <a:t>You give your module a path and some “identifier” (no spaces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It will load from </a:t>
            </a:r>
            <a:r>
              <a:rPr lang="en-US" dirty="0" err="1"/>
              <a:t>DesktopModules</a:t>
            </a:r>
            <a:r>
              <a:rPr lang="en-US" dirty="0"/>
              <a:t>/Admin/</a:t>
            </a:r>
            <a:r>
              <a:rPr lang="en-US" dirty="0" err="1"/>
              <a:t>Dnn.PersonaBar</a:t>
            </a:r>
            <a:r>
              <a:rPr lang="en-US" dirty="0"/>
              <a:t>/Modules/</a:t>
            </a:r>
            <a:r>
              <a:rPr lang="en-US" dirty="0" err="1"/>
              <a:t>YourPath</a:t>
            </a:r>
            <a:endParaRPr lang="en-US" dirty="0"/>
          </a:p>
          <a:p>
            <a:pPr lvl="1"/>
            <a:r>
              <a:rPr lang="en-US" dirty="0"/>
              <a:t>./identifier.html,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css</a:t>
            </a:r>
            <a:r>
              <a:rPr lang="en-US" dirty="0"/>
              <a:t>/identifier.css and</a:t>
            </a:r>
          </a:p>
          <a:p>
            <a:pPr lvl="1"/>
            <a:r>
              <a:rPr lang="en-US" dirty="0"/>
              <a:t>./scripts/identifier.js</a:t>
            </a:r>
          </a:p>
          <a:p>
            <a:r>
              <a:rPr lang="en-US" dirty="0"/>
              <a:t>It expects a JS module with the methods “</a:t>
            </a:r>
            <a:r>
              <a:rPr lang="en-US" dirty="0" err="1"/>
              <a:t>init</a:t>
            </a:r>
            <a:r>
              <a:rPr lang="en-US" dirty="0"/>
              <a:t>” and “load”</a:t>
            </a:r>
          </a:p>
          <a:p>
            <a:r>
              <a:rPr lang="en-US" dirty="0"/>
              <a:t>It will call </a:t>
            </a:r>
            <a:r>
              <a:rPr lang="en-US" dirty="0" err="1"/>
              <a:t>init</a:t>
            </a:r>
            <a:r>
              <a:rPr lang="en-US" dirty="0"/>
              <a:t> when first loaded and load every *subsequent* time the panel is opened</a:t>
            </a:r>
          </a:p>
        </p:txBody>
      </p:sp>
    </p:spTree>
    <p:extLst>
      <p:ext uri="{BB962C8B-B14F-4D97-AF65-F5344CB8AC3E}">
        <p14:creationId xmlns:p14="http://schemas.microsoft.com/office/powerpoint/2010/main" val="554091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get onboard?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Obey the conventions ;-)</a:t>
            </a:r>
          </a:p>
          <a:p>
            <a:r>
              <a:rPr lang="en-US" dirty="0"/>
              <a:t>New manifest type :-S</a:t>
            </a:r>
          </a:p>
        </p:txBody>
      </p:sp>
    </p:spTree>
    <p:extLst>
      <p:ext uri="{BB962C8B-B14F-4D97-AF65-F5344CB8AC3E}">
        <p14:creationId xmlns:p14="http://schemas.microsoft.com/office/powerpoint/2010/main" val="403352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551" y="389299"/>
            <a:ext cx="1170865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dotnetnuke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version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5.0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packages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Connect.ComponentPackageName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PersonaBar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version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01.00.00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      &lt;</a:t>
            </a:r>
            <a:r>
              <a:rPr lang="en-GB" dirty="0" err="1">
                <a:solidFill>
                  <a:srgbClr val="A31515"/>
                </a:solidFill>
                <a:latin typeface="Consolas" panose="020B0609020204030204" pitchFamily="49" charset="0"/>
              </a:rPr>
              <a:t>friendlyName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GB" dirty="0" err="1">
                <a:solidFill>
                  <a:srgbClr val="000000"/>
                </a:solidFill>
                <a:latin typeface="Consolas" panose="020B0609020204030204" pitchFamily="49" charset="0"/>
              </a:rPr>
              <a:t>Connect.ComponentFriendlyName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GB" dirty="0" err="1">
                <a:solidFill>
                  <a:srgbClr val="A31515"/>
                </a:solidFill>
                <a:latin typeface="Consolas" panose="020B0609020204030204" pitchFamily="49" charset="0"/>
              </a:rPr>
              <a:t>friendlyName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GB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description,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iconFile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, owner, license,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releaseNotes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azureCompatiblity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 …</a:t>
            </a:r>
            <a:endParaRPr lang="en-GB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dependencies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        &lt;</a:t>
            </a:r>
            <a:r>
              <a:rPr lang="en-GB" dirty="0">
                <a:solidFill>
                  <a:srgbClr val="A31515"/>
                </a:solidFill>
                <a:latin typeface="Consolas" panose="020B0609020204030204" pitchFamily="49" charset="0"/>
              </a:rPr>
              <a:t>dependency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GB" dirty="0" err="1">
                <a:solidFill>
                  <a:srgbClr val="0000FF"/>
                </a:solidFill>
                <a:latin typeface="Consolas" panose="020B0609020204030204" pitchFamily="49" charset="0"/>
              </a:rPr>
              <a:t>CoreVersion</a:t>
            </a: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08.00.00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A31515"/>
                </a:solidFill>
                <a:latin typeface="Consolas" panose="020B0609020204030204" pitchFamily="49" charset="0"/>
              </a:rPr>
              <a:t>dependency</a:t>
            </a:r>
            <a:r>
              <a:rPr lang="en-GB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GB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dependency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ManagedPackage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version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01.00.00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Dnn.PersonaBar.UI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dependency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dependencies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components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component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ResourceFile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, Assembly,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etc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component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PersonaBarMenu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menu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identifier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ComponentID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identifier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moduleName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ComponentModuleName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moduleName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resourceKey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nav_ComponentResx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resourceKey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path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ComponentPath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path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mobileSupport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mobileSupport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parent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Settings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parent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  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        &lt;/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menu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b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…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5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Exploration</a:t>
            </a:r>
          </a:p>
        </p:txBody>
      </p:sp>
    </p:spTree>
    <p:extLst>
      <p:ext uri="{BB962C8B-B14F-4D97-AF65-F5344CB8AC3E}">
        <p14:creationId xmlns:p14="http://schemas.microsoft.com/office/powerpoint/2010/main" val="4114789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331</TotalTime>
  <Words>860</Words>
  <Application>Microsoft Office PowerPoint</Application>
  <PresentationFormat>Widescreen</PresentationFormat>
  <Paragraphs>170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Consolas</vt:lpstr>
      <vt:lpstr>Courier New</vt:lpstr>
      <vt:lpstr>Tw Cen MT</vt:lpstr>
      <vt:lpstr>Tw Cen MT Condensed</vt:lpstr>
      <vt:lpstr>Wingdings 3</vt:lpstr>
      <vt:lpstr>Integral</vt:lpstr>
      <vt:lpstr>Creating Your Own Admin Panel for DNN 9</vt:lpstr>
      <vt:lpstr>DNN 9 Newness</vt:lpstr>
      <vt:lpstr>Use cases</vt:lpstr>
      <vt:lpstr>What is it?</vt:lpstr>
      <vt:lpstr>What does it do?</vt:lpstr>
      <vt:lpstr>How does it do this?</vt:lpstr>
      <vt:lpstr>How do you get onboard?</vt:lpstr>
      <vt:lpstr>PowerPoint Presentation</vt:lpstr>
      <vt:lpstr>Quick Exploration</vt:lpstr>
      <vt:lpstr>For the remainder of this presentation</vt:lpstr>
      <vt:lpstr>How do we communicate with the server?</vt:lpstr>
      <vt:lpstr>WebAPI 4 PersonaBar</vt:lpstr>
      <vt:lpstr>WebAPI 4 PersonaBar</vt:lpstr>
      <vt:lpstr>WebAPI 4 PersonaBar</vt:lpstr>
      <vt:lpstr>WebAPI 4 PersonaBar</vt:lpstr>
      <vt:lpstr>PowerPoint Presentation</vt:lpstr>
      <vt:lpstr>Main Module</vt:lpstr>
      <vt:lpstr>To Business: Creating our Module</vt:lpstr>
      <vt:lpstr>React 101</vt:lpstr>
      <vt:lpstr>React 101</vt:lpstr>
      <vt:lpstr>React 101</vt:lpstr>
      <vt:lpstr>React 101</vt:lpstr>
      <vt:lpstr>React 101</vt:lpstr>
      <vt:lpstr>React 101</vt:lpstr>
      <vt:lpstr>For the remainder of this presentation</vt:lpstr>
      <vt:lpstr>Let’s Code</vt:lpstr>
      <vt:lpstr>Where is the PersonaBar Stuff?</vt:lpstr>
      <vt:lpstr>Final Remarks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Your Own Admin Panel for DNN 9</dc:title>
  <dc:creator>Peter Donker</dc:creator>
  <cp:lastModifiedBy>Peter Donker</cp:lastModifiedBy>
  <cp:revision>47</cp:revision>
  <dcterms:created xsi:type="dcterms:W3CDTF">2017-01-10T14:18:12Z</dcterms:created>
  <dcterms:modified xsi:type="dcterms:W3CDTF">2017-05-18T12:55:14Z</dcterms:modified>
</cp:coreProperties>
</file>