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6.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58" r:id="rId4"/>
    <p:sldId id="272" r:id="rId5"/>
    <p:sldId id="259" r:id="rId6"/>
    <p:sldId id="268" r:id="rId7"/>
    <p:sldId id="280" r:id="rId8"/>
    <p:sldId id="260" r:id="rId9"/>
    <p:sldId id="281" r:id="rId10"/>
    <p:sldId id="261" r:id="rId11"/>
    <p:sldId id="274" r:id="rId12"/>
    <p:sldId id="275" r:id="rId13"/>
    <p:sldId id="276" r:id="rId14"/>
    <p:sldId id="277" r:id="rId15"/>
    <p:sldId id="278" r:id="rId16"/>
    <p:sldId id="26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292B"/>
    <a:srgbClr val="0083B8"/>
    <a:srgbClr val="E55A0D"/>
    <a:srgbClr val="616367"/>
    <a:srgbClr val="BC291E"/>
    <a:srgbClr val="070C24"/>
    <a:srgbClr val="141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6" autoAdjust="0"/>
    <p:restoredTop sz="94660"/>
  </p:normalViewPr>
  <p:slideViewPr>
    <p:cSldViewPr snapToGrid="0" showGuides="1">
      <p:cViewPr varScale="1">
        <p:scale>
          <a:sx n="70" d="100"/>
          <a:sy n="70"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5E86F-21E2-4609-AC87-9E4338C1966C}" type="doc">
      <dgm:prSet loTypeId="urn:microsoft.com/office/officeart/2009/layout/CircleArrowProcess" loCatId="cycle" qsTypeId="urn:microsoft.com/office/officeart/2005/8/quickstyle/simple5" qsCatId="simple" csTypeId="urn:microsoft.com/office/officeart/2005/8/colors/colorful1" csCatId="colorful" phldr="1"/>
      <dgm:spPr/>
      <dgm:t>
        <a:bodyPr/>
        <a:lstStyle/>
        <a:p>
          <a:endParaRPr lang="fr-FR"/>
        </a:p>
      </dgm:t>
    </dgm:pt>
    <dgm:pt modelId="{BA38220D-7681-409A-9F06-8E6743BE5C63}">
      <dgm:prSet phldrT="[Texte]"/>
      <dgm:spPr/>
      <dgm:t>
        <a:bodyPr/>
        <a:lstStyle/>
        <a:p>
          <a:r>
            <a:rPr lang="fr-FR" dirty="0" smtClean="0"/>
            <a:t> </a:t>
          </a:r>
          <a:endParaRPr lang="fr-FR" dirty="0"/>
        </a:p>
      </dgm:t>
    </dgm:pt>
    <dgm:pt modelId="{46D3221B-95AA-44BD-AC4E-388B61810505}" type="parTrans" cxnId="{099803E9-9743-439D-8EA7-7A825A25834B}">
      <dgm:prSet/>
      <dgm:spPr/>
      <dgm:t>
        <a:bodyPr/>
        <a:lstStyle/>
        <a:p>
          <a:endParaRPr lang="fr-FR"/>
        </a:p>
      </dgm:t>
    </dgm:pt>
    <dgm:pt modelId="{71FA1F16-4176-454B-8840-2E5B852CED98}" type="sibTrans" cxnId="{099803E9-9743-439D-8EA7-7A825A25834B}">
      <dgm:prSet/>
      <dgm:spPr/>
      <dgm:t>
        <a:bodyPr/>
        <a:lstStyle/>
        <a:p>
          <a:endParaRPr lang="fr-FR"/>
        </a:p>
      </dgm:t>
    </dgm:pt>
    <dgm:pt modelId="{075AC007-7084-4F19-8186-35BC89756B54}">
      <dgm:prSet phldrT="[Texte]"/>
      <dgm:spPr/>
      <dgm:t>
        <a:bodyPr/>
        <a:lstStyle/>
        <a:p>
          <a:r>
            <a:rPr lang="fr-FR" dirty="0" smtClean="0"/>
            <a:t> </a:t>
          </a:r>
          <a:endParaRPr lang="fr-FR" dirty="0"/>
        </a:p>
      </dgm:t>
    </dgm:pt>
    <dgm:pt modelId="{CF9891CA-B983-48AD-A469-583B75B0174D}" type="parTrans" cxnId="{975148C6-9674-42A8-AE40-76041981BBE1}">
      <dgm:prSet/>
      <dgm:spPr/>
      <dgm:t>
        <a:bodyPr/>
        <a:lstStyle/>
        <a:p>
          <a:endParaRPr lang="fr-FR"/>
        </a:p>
      </dgm:t>
    </dgm:pt>
    <dgm:pt modelId="{4F8AAFBA-8647-4965-AEE6-6445838EBF1A}" type="sibTrans" cxnId="{975148C6-9674-42A8-AE40-76041981BBE1}">
      <dgm:prSet/>
      <dgm:spPr/>
      <dgm:t>
        <a:bodyPr/>
        <a:lstStyle/>
        <a:p>
          <a:endParaRPr lang="fr-FR"/>
        </a:p>
      </dgm:t>
    </dgm:pt>
    <dgm:pt modelId="{C7AEFBA3-05B2-483F-AE15-2E79AB14283E}">
      <dgm:prSet phldrT="[Texte]"/>
      <dgm:spPr/>
      <dgm:t>
        <a:bodyPr/>
        <a:lstStyle/>
        <a:p>
          <a:r>
            <a:rPr lang="fr-FR" dirty="0" smtClean="0"/>
            <a:t> </a:t>
          </a:r>
          <a:endParaRPr lang="fr-FR" dirty="0"/>
        </a:p>
      </dgm:t>
    </dgm:pt>
    <dgm:pt modelId="{9FDCC8B1-E388-4345-AF35-213A63A609AA}" type="sibTrans" cxnId="{78B719BA-DB9A-438E-978C-0D9C9C17CC98}">
      <dgm:prSet/>
      <dgm:spPr/>
      <dgm:t>
        <a:bodyPr/>
        <a:lstStyle/>
        <a:p>
          <a:endParaRPr lang="fr-FR"/>
        </a:p>
      </dgm:t>
    </dgm:pt>
    <dgm:pt modelId="{48D3ABDE-16FA-4EEB-A989-0CE675C182AE}" type="parTrans" cxnId="{78B719BA-DB9A-438E-978C-0D9C9C17CC98}">
      <dgm:prSet/>
      <dgm:spPr/>
      <dgm:t>
        <a:bodyPr/>
        <a:lstStyle/>
        <a:p>
          <a:endParaRPr lang="fr-FR"/>
        </a:p>
      </dgm:t>
    </dgm:pt>
    <dgm:pt modelId="{2332BBB0-3DFE-4BDD-A650-CF65BD473497}" type="pres">
      <dgm:prSet presAssocID="{B615E86F-21E2-4609-AC87-9E4338C1966C}" presName="Name0" presStyleCnt="0">
        <dgm:presLayoutVars>
          <dgm:chMax val="7"/>
          <dgm:chPref val="7"/>
          <dgm:dir/>
          <dgm:animLvl val="lvl"/>
        </dgm:presLayoutVars>
      </dgm:prSet>
      <dgm:spPr/>
      <dgm:t>
        <a:bodyPr/>
        <a:lstStyle/>
        <a:p>
          <a:endParaRPr lang="fr-FR"/>
        </a:p>
      </dgm:t>
    </dgm:pt>
    <dgm:pt modelId="{A352D2FC-4202-49E0-B4D1-88061D6C6979}" type="pres">
      <dgm:prSet presAssocID="{C7AEFBA3-05B2-483F-AE15-2E79AB14283E}" presName="Accent1" presStyleCnt="0"/>
      <dgm:spPr/>
    </dgm:pt>
    <dgm:pt modelId="{0A3A8E09-84A6-4E6A-989F-B84A352534CD}" type="pres">
      <dgm:prSet presAssocID="{C7AEFBA3-05B2-483F-AE15-2E79AB14283E}" presName="Accent" presStyleLbl="node1" presStyleIdx="0" presStyleCnt="3"/>
      <dgm:spPr>
        <a:solidFill>
          <a:srgbClr val="009BD6"/>
        </a:solidFill>
      </dgm:spPr>
    </dgm:pt>
    <dgm:pt modelId="{4BDECCF5-8F71-4AC0-9C24-BE2EADCE845E}" type="pres">
      <dgm:prSet presAssocID="{C7AEFBA3-05B2-483F-AE15-2E79AB14283E}" presName="Parent1" presStyleLbl="revTx" presStyleIdx="0" presStyleCnt="3">
        <dgm:presLayoutVars>
          <dgm:chMax val="1"/>
          <dgm:chPref val="1"/>
          <dgm:bulletEnabled val="1"/>
        </dgm:presLayoutVars>
      </dgm:prSet>
      <dgm:spPr/>
      <dgm:t>
        <a:bodyPr/>
        <a:lstStyle/>
        <a:p>
          <a:endParaRPr lang="fr-FR"/>
        </a:p>
      </dgm:t>
    </dgm:pt>
    <dgm:pt modelId="{A5947A96-BB0C-41CC-907E-6C8AC8DB17AE}" type="pres">
      <dgm:prSet presAssocID="{BA38220D-7681-409A-9F06-8E6743BE5C63}" presName="Accent2" presStyleCnt="0"/>
      <dgm:spPr/>
    </dgm:pt>
    <dgm:pt modelId="{1B75FE2B-8605-49F5-81F9-13DD23B498F7}" type="pres">
      <dgm:prSet presAssocID="{BA38220D-7681-409A-9F06-8E6743BE5C63}" presName="Accent" presStyleLbl="node1" presStyleIdx="1" presStyleCnt="3"/>
      <dgm:spPr>
        <a:solidFill>
          <a:srgbClr val="DC3728"/>
        </a:solidFill>
      </dgm:spPr>
    </dgm:pt>
    <dgm:pt modelId="{46015DE0-F8B5-4655-AFFE-96B366AC44E7}" type="pres">
      <dgm:prSet presAssocID="{BA38220D-7681-409A-9F06-8E6743BE5C63}" presName="Parent2" presStyleLbl="revTx" presStyleIdx="1" presStyleCnt="3">
        <dgm:presLayoutVars>
          <dgm:chMax val="1"/>
          <dgm:chPref val="1"/>
          <dgm:bulletEnabled val="1"/>
        </dgm:presLayoutVars>
      </dgm:prSet>
      <dgm:spPr/>
      <dgm:t>
        <a:bodyPr/>
        <a:lstStyle/>
        <a:p>
          <a:endParaRPr lang="fr-FR"/>
        </a:p>
      </dgm:t>
    </dgm:pt>
    <dgm:pt modelId="{29CBE226-FE91-4987-9554-12E13D26F4BB}" type="pres">
      <dgm:prSet presAssocID="{075AC007-7084-4F19-8186-35BC89756B54}" presName="Accent3" presStyleCnt="0"/>
      <dgm:spPr/>
    </dgm:pt>
    <dgm:pt modelId="{6BDAB468-2E28-433E-AA7E-93790D419157}" type="pres">
      <dgm:prSet presAssocID="{075AC007-7084-4F19-8186-35BC89756B54}" presName="Accent" presStyleLbl="node1" presStyleIdx="2" presStyleCnt="3"/>
      <dgm:spPr>
        <a:solidFill>
          <a:srgbClr val="F47938"/>
        </a:solidFill>
      </dgm:spPr>
    </dgm:pt>
    <dgm:pt modelId="{8D2609BF-7B25-46C3-8E3D-0D8AA3D2035D}" type="pres">
      <dgm:prSet presAssocID="{075AC007-7084-4F19-8186-35BC89756B54}" presName="Parent3" presStyleLbl="revTx" presStyleIdx="2" presStyleCnt="3">
        <dgm:presLayoutVars>
          <dgm:chMax val="1"/>
          <dgm:chPref val="1"/>
          <dgm:bulletEnabled val="1"/>
        </dgm:presLayoutVars>
      </dgm:prSet>
      <dgm:spPr/>
      <dgm:t>
        <a:bodyPr/>
        <a:lstStyle/>
        <a:p>
          <a:endParaRPr lang="fr-FR"/>
        </a:p>
      </dgm:t>
    </dgm:pt>
  </dgm:ptLst>
  <dgm:cxnLst>
    <dgm:cxn modelId="{67330F07-3803-46DC-9ED5-6A794FE59915}" type="presOf" srcId="{075AC007-7084-4F19-8186-35BC89756B54}" destId="{8D2609BF-7B25-46C3-8E3D-0D8AA3D2035D}" srcOrd="0" destOrd="0" presId="urn:microsoft.com/office/officeart/2009/layout/CircleArrowProcess"/>
    <dgm:cxn modelId="{C3ED9AC0-0191-4BCD-BC70-2950CE6746B3}" type="presOf" srcId="{B615E86F-21E2-4609-AC87-9E4338C1966C}" destId="{2332BBB0-3DFE-4BDD-A650-CF65BD473497}" srcOrd="0" destOrd="0" presId="urn:microsoft.com/office/officeart/2009/layout/CircleArrowProcess"/>
    <dgm:cxn modelId="{8218AFC5-E5C1-4E72-9D92-472632449CD9}" type="presOf" srcId="{BA38220D-7681-409A-9F06-8E6743BE5C63}" destId="{46015DE0-F8B5-4655-AFFE-96B366AC44E7}" srcOrd="0" destOrd="0" presId="urn:microsoft.com/office/officeart/2009/layout/CircleArrowProcess"/>
    <dgm:cxn modelId="{3A957BE3-055B-46B2-B070-46D41F2F30E8}" type="presOf" srcId="{C7AEFBA3-05B2-483F-AE15-2E79AB14283E}" destId="{4BDECCF5-8F71-4AC0-9C24-BE2EADCE845E}" srcOrd="0" destOrd="0" presId="urn:microsoft.com/office/officeart/2009/layout/CircleArrowProcess"/>
    <dgm:cxn modelId="{975148C6-9674-42A8-AE40-76041981BBE1}" srcId="{B615E86F-21E2-4609-AC87-9E4338C1966C}" destId="{075AC007-7084-4F19-8186-35BC89756B54}" srcOrd="2" destOrd="0" parTransId="{CF9891CA-B983-48AD-A469-583B75B0174D}" sibTransId="{4F8AAFBA-8647-4965-AEE6-6445838EBF1A}"/>
    <dgm:cxn modelId="{099803E9-9743-439D-8EA7-7A825A25834B}" srcId="{B615E86F-21E2-4609-AC87-9E4338C1966C}" destId="{BA38220D-7681-409A-9F06-8E6743BE5C63}" srcOrd="1" destOrd="0" parTransId="{46D3221B-95AA-44BD-AC4E-388B61810505}" sibTransId="{71FA1F16-4176-454B-8840-2E5B852CED98}"/>
    <dgm:cxn modelId="{78B719BA-DB9A-438E-978C-0D9C9C17CC98}" srcId="{B615E86F-21E2-4609-AC87-9E4338C1966C}" destId="{C7AEFBA3-05B2-483F-AE15-2E79AB14283E}" srcOrd="0" destOrd="0" parTransId="{48D3ABDE-16FA-4EEB-A989-0CE675C182AE}" sibTransId="{9FDCC8B1-E388-4345-AF35-213A63A609AA}"/>
    <dgm:cxn modelId="{540795B8-0FCD-4C43-AD5A-8E4F0EBF2FD7}" type="presParOf" srcId="{2332BBB0-3DFE-4BDD-A650-CF65BD473497}" destId="{A352D2FC-4202-49E0-B4D1-88061D6C6979}" srcOrd="0" destOrd="0" presId="urn:microsoft.com/office/officeart/2009/layout/CircleArrowProcess"/>
    <dgm:cxn modelId="{F2CAB768-8B75-4FF3-8D24-37E34635A467}" type="presParOf" srcId="{A352D2FC-4202-49E0-B4D1-88061D6C6979}" destId="{0A3A8E09-84A6-4E6A-989F-B84A352534CD}" srcOrd="0" destOrd="0" presId="urn:microsoft.com/office/officeart/2009/layout/CircleArrowProcess"/>
    <dgm:cxn modelId="{8BB56CFD-ACD6-418C-8897-9C6B0E06F480}" type="presParOf" srcId="{2332BBB0-3DFE-4BDD-A650-CF65BD473497}" destId="{4BDECCF5-8F71-4AC0-9C24-BE2EADCE845E}" srcOrd="1" destOrd="0" presId="urn:microsoft.com/office/officeart/2009/layout/CircleArrowProcess"/>
    <dgm:cxn modelId="{7F6C0873-1F04-4F46-B982-BD487D711DB9}" type="presParOf" srcId="{2332BBB0-3DFE-4BDD-A650-CF65BD473497}" destId="{A5947A96-BB0C-41CC-907E-6C8AC8DB17AE}" srcOrd="2" destOrd="0" presId="urn:microsoft.com/office/officeart/2009/layout/CircleArrowProcess"/>
    <dgm:cxn modelId="{32EC371D-2BB6-4235-A036-45F206D113E3}" type="presParOf" srcId="{A5947A96-BB0C-41CC-907E-6C8AC8DB17AE}" destId="{1B75FE2B-8605-49F5-81F9-13DD23B498F7}" srcOrd="0" destOrd="0" presId="urn:microsoft.com/office/officeart/2009/layout/CircleArrowProcess"/>
    <dgm:cxn modelId="{6B0D93E6-6DB8-4311-AC58-D1AF2EE220F8}" type="presParOf" srcId="{2332BBB0-3DFE-4BDD-A650-CF65BD473497}" destId="{46015DE0-F8B5-4655-AFFE-96B366AC44E7}" srcOrd="3" destOrd="0" presId="urn:microsoft.com/office/officeart/2009/layout/CircleArrowProcess"/>
    <dgm:cxn modelId="{5C86CBBF-9929-4CBB-AA24-91DF8165B986}" type="presParOf" srcId="{2332BBB0-3DFE-4BDD-A650-CF65BD473497}" destId="{29CBE226-FE91-4987-9554-12E13D26F4BB}" srcOrd="4" destOrd="0" presId="urn:microsoft.com/office/officeart/2009/layout/CircleArrowProcess"/>
    <dgm:cxn modelId="{17C171E8-8D74-4010-9938-4FD25BA25C30}" type="presParOf" srcId="{29CBE226-FE91-4987-9554-12E13D26F4BB}" destId="{6BDAB468-2E28-433E-AA7E-93790D419157}" srcOrd="0" destOrd="0" presId="urn:microsoft.com/office/officeart/2009/layout/CircleArrowProcess"/>
    <dgm:cxn modelId="{7FFE67D3-497A-4558-99DA-DBCF45B089CF}" type="presParOf" srcId="{2332BBB0-3DFE-4BDD-A650-CF65BD473497}" destId="{8D2609BF-7B25-46C3-8E3D-0D8AA3D2035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A8E09-84A6-4E6A-989F-B84A352534CD}">
      <dsp:nvSpPr>
        <dsp:cNvPr id="0" name=""/>
        <dsp:cNvSpPr/>
      </dsp:nvSpPr>
      <dsp:spPr>
        <a:xfrm>
          <a:off x="1950865" y="0"/>
          <a:ext cx="2608149" cy="2608546"/>
        </a:xfrm>
        <a:prstGeom prst="circularArrow">
          <a:avLst>
            <a:gd name="adj1" fmla="val 10980"/>
            <a:gd name="adj2" fmla="val 1142322"/>
            <a:gd name="adj3" fmla="val 4500000"/>
            <a:gd name="adj4" fmla="val 10800000"/>
            <a:gd name="adj5" fmla="val 12500"/>
          </a:avLst>
        </a:prstGeom>
        <a:solidFill>
          <a:srgbClr val="009BD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DECCF5-8F71-4AC0-9C24-BE2EADCE845E}">
      <dsp:nvSpPr>
        <dsp:cNvPr id="0" name=""/>
        <dsp:cNvSpPr/>
      </dsp:nvSpPr>
      <dsp:spPr>
        <a:xfrm>
          <a:off x="2527352"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fr-FR" sz="4700" kern="1200" dirty="0" smtClean="0"/>
            <a:t> </a:t>
          </a:r>
          <a:endParaRPr lang="fr-FR" sz="4700" kern="1200" dirty="0"/>
        </a:p>
      </dsp:txBody>
      <dsp:txXfrm>
        <a:off x="2527352" y="941764"/>
        <a:ext cx="1449298" cy="724475"/>
      </dsp:txXfrm>
    </dsp:sp>
    <dsp:sp modelId="{1B75FE2B-8605-49F5-81F9-13DD23B498F7}">
      <dsp:nvSpPr>
        <dsp:cNvPr id="0" name=""/>
        <dsp:cNvSpPr/>
      </dsp:nvSpPr>
      <dsp:spPr>
        <a:xfrm>
          <a:off x="1226461" y="1498803"/>
          <a:ext cx="2608149" cy="2608546"/>
        </a:xfrm>
        <a:prstGeom prst="leftCircularArrow">
          <a:avLst>
            <a:gd name="adj1" fmla="val 10980"/>
            <a:gd name="adj2" fmla="val 1142322"/>
            <a:gd name="adj3" fmla="val 6300000"/>
            <a:gd name="adj4" fmla="val 18900000"/>
            <a:gd name="adj5" fmla="val 12500"/>
          </a:avLst>
        </a:prstGeom>
        <a:solidFill>
          <a:srgbClr val="DC372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015DE0-F8B5-4655-AFFE-96B366AC44E7}">
      <dsp:nvSpPr>
        <dsp:cNvPr id="0" name=""/>
        <dsp:cNvSpPr/>
      </dsp:nvSpPr>
      <dsp:spPr>
        <a:xfrm>
          <a:off x="1805886"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fr-FR" sz="4700" kern="1200" dirty="0" smtClean="0"/>
            <a:t> </a:t>
          </a:r>
          <a:endParaRPr lang="fr-FR" sz="4700" kern="1200" dirty="0"/>
        </a:p>
      </dsp:txBody>
      <dsp:txXfrm>
        <a:off x="1805886" y="2449237"/>
        <a:ext cx="1449298" cy="724475"/>
      </dsp:txXfrm>
    </dsp:sp>
    <dsp:sp modelId="{6BDAB468-2E28-433E-AA7E-93790D419157}">
      <dsp:nvSpPr>
        <dsp:cNvPr id="0" name=""/>
        <dsp:cNvSpPr/>
      </dsp:nvSpPr>
      <dsp:spPr>
        <a:xfrm>
          <a:off x="2136497" y="3176964"/>
          <a:ext cx="2240804" cy="2241702"/>
        </a:xfrm>
        <a:prstGeom prst="blockArc">
          <a:avLst>
            <a:gd name="adj1" fmla="val 13500000"/>
            <a:gd name="adj2" fmla="val 10800000"/>
            <a:gd name="adj3" fmla="val 12740"/>
          </a:avLst>
        </a:prstGeom>
        <a:solidFill>
          <a:srgbClr val="F4793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2609BF-7B25-46C3-8E3D-0D8AA3D2035D}">
      <dsp:nvSpPr>
        <dsp:cNvPr id="0" name=""/>
        <dsp:cNvSpPr/>
      </dsp:nvSpPr>
      <dsp:spPr>
        <a:xfrm>
          <a:off x="2530780"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fr-FR" sz="4700" kern="1200" dirty="0" smtClean="0"/>
            <a:t> </a:t>
          </a:r>
          <a:endParaRPr lang="fr-FR" sz="4700" kern="1200" dirty="0"/>
        </a:p>
      </dsp:txBody>
      <dsp:txXfrm>
        <a:off x="2530780"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203F0-7A21-45E7-8B31-CCEF1B45C4D6}" type="datetimeFigureOut">
              <a:rPr lang="fr-FR" smtClean="0"/>
              <a:t>18/05/2014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204E5-4B08-4E94-8A3C-79272D55DD75}" type="slidenum">
              <a:rPr lang="fr-FR" smtClean="0"/>
              <a:t>‹N°›</a:t>
            </a:fld>
            <a:endParaRPr lang="fr-FR"/>
          </a:p>
        </p:txBody>
      </p:sp>
    </p:spTree>
    <p:extLst>
      <p:ext uri="{BB962C8B-B14F-4D97-AF65-F5344CB8AC3E}">
        <p14:creationId xmlns:p14="http://schemas.microsoft.com/office/powerpoint/2010/main" val="161130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Actually</a:t>
            </a:r>
            <a:r>
              <a:rPr lang="fr-FR" dirty="0" smtClean="0"/>
              <a:t> 4 serveurs </a:t>
            </a:r>
            <a:r>
              <a:rPr lang="fr-FR" dirty="0" err="1" smtClean="0"/>
              <a:t>windows</a:t>
            </a:r>
            <a:r>
              <a:rPr lang="fr-FR" dirty="0" smtClean="0"/>
              <a:t> serveur 2012 and SQL Serveur 2012</a:t>
            </a:r>
          </a:p>
          <a:p>
            <a:r>
              <a:rPr lang="fr-FR" dirty="0" smtClean="0"/>
              <a:t>The First </a:t>
            </a:r>
            <a:r>
              <a:rPr lang="fr-FR" dirty="0" err="1" smtClean="0"/>
              <a:t>evolution</a:t>
            </a:r>
            <a:r>
              <a:rPr lang="fr-FR" dirty="0" smtClean="0"/>
              <a:t>:</a:t>
            </a:r>
          </a:p>
          <a:p>
            <a:r>
              <a:rPr lang="fr-FR" dirty="0" smtClean="0"/>
              <a:t>	Windows Serveur 2012 R2</a:t>
            </a:r>
          </a:p>
          <a:p>
            <a:r>
              <a:rPr lang="fr-FR" dirty="0" smtClean="0"/>
              <a:t>	SQL Server 2012 and </a:t>
            </a:r>
            <a:r>
              <a:rPr lang="fr-FR" dirty="0" err="1" smtClean="0"/>
              <a:t>then</a:t>
            </a:r>
            <a:r>
              <a:rPr lang="fr-FR" dirty="0" smtClean="0"/>
              <a:t> 2014</a:t>
            </a:r>
          </a:p>
          <a:p>
            <a:r>
              <a:rPr lang="fr-FR" dirty="0" smtClean="0"/>
              <a:t>Azure and DNN</a:t>
            </a:r>
          </a:p>
          <a:p>
            <a:r>
              <a:rPr lang="fr-FR" dirty="0" smtClean="0"/>
              <a:t>Web Sites</a:t>
            </a:r>
          </a:p>
          <a:p>
            <a:pPr lvl="1"/>
            <a:r>
              <a:rPr lang="fr-FR" dirty="0" smtClean="0"/>
              <a:t>Web + SQL</a:t>
            </a:r>
          </a:p>
          <a:p>
            <a:pPr lvl="1"/>
            <a:r>
              <a:rPr lang="fr-FR" dirty="0" smtClean="0"/>
              <a:t>Direct </a:t>
            </a:r>
            <a:r>
              <a:rPr lang="fr-FR" dirty="0" err="1" smtClean="0"/>
              <a:t>from</a:t>
            </a:r>
            <a:r>
              <a:rPr lang="fr-FR" dirty="0" smtClean="0"/>
              <a:t> Azure Library</a:t>
            </a:r>
          </a:p>
          <a:p>
            <a:r>
              <a:rPr lang="fr-FR" dirty="0" smtClean="0"/>
              <a:t>Virtual Machine</a:t>
            </a:r>
          </a:p>
          <a:p>
            <a:endParaRPr lang="fr-FR" dirty="0"/>
          </a:p>
        </p:txBody>
      </p:sp>
      <p:sp>
        <p:nvSpPr>
          <p:cNvPr id="4" name="Espace réservé du numéro de diapositive 3"/>
          <p:cNvSpPr>
            <a:spLocks noGrp="1"/>
          </p:cNvSpPr>
          <p:nvPr>
            <p:ph type="sldNum" sz="quarter" idx="10"/>
          </p:nvPr>
        </p:nvSpPr>
        <p:spPr/>
        <p:txBody>
          <a:bodyPr/>
          <a:lstStyle/>
          <a:p>
            <a:fld id="{F0791C0C-70A4-4AD7-80D4-6B6443BD303A}" type="slidenum">
              <a:rPr lang="fr-FR" smtClean="0"/>
              <a:t>12</a:t>
            </a:fld>
            <a:endParaRPr lang="fr-FR"/>
          </a:p>
        </p:txBody>
      </p:sp>
    </p:spTree>
    <p:extLst>
      <p:ext uri="{BB962C8B-B14F-4D97-AF65-F5344CB8AC3E}">
        <p14:creationId xmlns:p14="http://schemas.microsoft.com/office/powerpoint/2010/main" val="61613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3D0974-160F-4576-A3A5-FEA7D2091723}" type="datetime1">
              <a:rPr lang="en-US" smtClean="0">
                <a:solidFill>
                  <a:prstClr val="black"/>
                </a:solidFill>
              </a:rPr>
              <a:pPr/>
              <a:t>5/18/2014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9048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32FFCD6-D5C8-4B3B-9BE1-A83AB3101C7F}" type="datetimeFigureOut">
              <a:rPr lang="fr-FR" smtClean="0"/>
              <a:t>18/05/2014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363181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2FFCD6-D5C8-4B3B-9BE1-A83AB3101C7F}" type="datetimeFigureOut">
              <a:rPr lang="fr-FR" smtClean="0"/>
              <a:t>18/05/2014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31918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2FFCD6-D5C8-4B3B-9BE1-A83AB3101C7F}" type="datetimeFigureOut">
              <a:rPr lang="fr-FR" smtClean="0"/>
              <a:t>18/05/2014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269442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009509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8901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2FFCD6-D5C8-4B3B-9BE1-A83AB3101C7F}" type="datetimeFigureOut">
              <a:rPr lang="fr-FR" smtClean="0"/>
              <a:t>18/05/2014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150471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32FFCD6-D5C8-4B3B-9BE1-A83AB3101C7F}" type="datetimeFigureOut">
              <a:rPr lang="fr-FR" smtClean="0"/>
              <a:t>18/05/2014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16027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32FFCD6-D5C8-4B3B-9BE1-A83AB3101C7F}" type="datetimeFigureOut">
              <a:rPr lang="fr-FR" smtClean="0"/>
              <a:t>18/05/2014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373261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32FFCD6-D5C8-4B3B-9BE1-A83AB3101C7F}" type="datetimeFigureOut">
              <a:rPr lang="fr-FR" smtClean="0"/>
              <a:t>18/05/2014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32768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32FFCD6-D5C8-4B3B-9BE1-A83AB3101C7F}" type="datetimeFigureOut">
              <a:rPr lang="fr-FR" smtClean="0"/>
              <a:t>18/05/2014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269735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2FFCD6-D5C8-4B3B-9BE1-A83AB3101C7F}" type="datetimeFigureOut">
              <a:rPr lang="fr-FR" smtClean="0"/>
              <a:t>18/05/2014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85479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32FFCD6-D5C8-4B3B-9BE1-A83AB3101C7F}" type="datetimeFigureOut">
              <a:rPr lang="fr-FR" smtClean="0"/>
              <a:t>18/05/2014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93108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32FFCD6-D5C8-4B3B-9BE1-A83AB3101C7F}" type="datetimeFigureOut">
              <a:rPr lang="fr-FR" smtClean="0"/>
              <a:t>18/05/2014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E46EA8-52D0-417B-AD6A-F927DEE8BA65}" type="slidenum">
              <a:rPr lang="fr-FR" smtClean="0"/>
              <a:t>‹N°›</a:t>
            </a:fld>
            <a:endParaRPr lang="fr-FR"/>
          </a:p>
        </p:txBody>
      </p:sp>
    </p:spTree>
    <p:extLst>
      <p:ext uri="{BB962C8B-B14F-4D97-AF65-F5344CB8AC3E}">
        <p14:creationId xmlns:p14="http://schemas.microsoft.com/office/powerpoint/2010/main" val="4716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FFCD6-D5C8-4B3B-9BE1-A83AB3101C7F}" type="datetimeFigureOut">
              <a:rPr lang="fr-FR" smtClean="0"/>
              <a:t>18/05/2014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46EA8-52D0-417B-AD6A-F927DEE8BA65}" type="slidenum">
              <a:rPr lang="fr-FR" smtClean="0"/>
              <a:t>‹N°›</a:t>
            </a:fld>
            <a:endParaRPr lang="fr-FR"/>
          </a:p>
        </p:txBody>
      </p:sp>
    </p:spTree>
    <p:extLst>
      <p:ext uri="{BB962C8B-B14F-4D97-AF65-F5344CB8AC3E}">
        <p14:creationId xmlns:p14="http://schemas.microsoft.com/office/powerpoint/2010/main" val="4251643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jpeg"/><Relationship Id="rId4" Type="http://schemas.openxmlformats.org/officeDocument/2006/relationships/diagramLayout" Target="../diagrams/layout1.xml"/><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813" y="158454"/>
            <a:ext cx="8334375" cy="5543550"/>
          </a:xfrm>
          <a:prstGeom prst="rect">
            <a:avLst/>
          </a:prstGeom>
        </p:spPr>
      </p:pic>
    </p:spTree>
    <p:extLst>
      <p:ext uri="{BB962C8B-B14F-4D97-AF65-F5344CB8AC3E}">
        <p14:creationId xmlns:p14="http://schemas.microsoft.com/office/powerpoint/2010/main" val="123375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5533" r="5478" b="45540"/>
          <a:stretch/>
        </p:blipFill>
        <p:spPr>
          <a:xfrm>
            <a:off x="721215" y="0"/>
            <a:ext cx="6787166" cy="3734873"/>
          </a:xfrm>
          <a:prstGeom prst="rect">
            <a:avLst/>
          </a:prstGeom>
        </p:spPr>
      </p:pic>
      <p:sp>
        <p:nvSpPr>
          <p:cNvPr id="7" name="ZoneTexte 6"/>
          <p:cNvSpPr txBox="1"/>
          <p:nvPr/>
        </p:nvSpPr>
        <p:spPr>
          <a:xfrm>
            <a:off x="7514051" y="843030"/>
            <a:ext cx="3948146" cy="2891843"/>
          </a:xfrm>
          <a:prstGeom prst="rect">
            <a:avLst/>
          </a:prstGeom>
          <a:solidFill>
            <a:srgbClr val="E55A0D"/>
          </a:solidFill>
          <a:ln w="28575">
            <a:noFill/>
            <a:prstDash val="dash"/>
          </a:ln>
        </p:spPr>
        <p:txBody>
          <a:bodyPr wrap="square" lIns="180000" rIns="180000" rtlCol="0" anchor="ctr" anchorCtr="0">
            <a:noAutofit/>
          </a:bodyPr>
          <a:lstStyle/>
          <a:p>
            <a:endParaRPr lang="fr-FR" dirty="0" smtClean="0"/>
          </a:p>
          <a:p>
            <a:pPr lvl="1"/>
            <a:endParaRPr lang="fr-FR" dirty="0" smtClean="0">
              <a:ln w="0"/>
              <a:solidFill>
                <a:schemeClr val="bg1"/>
              </a:solidFill>
              <a:latin typeface="Segoe UI" panose="020B0502040204020203" pitchFamily="34" charset="0"/>
              <a:cs typeface="Segoe UI" panose="020B0502040204020203" pitchFamily="34" charset="0"/>
            </a:endParaRPr>
          </a:p>
          <a:p>
            <a:r>
              <a:rPr lang="fr-FR" i="1" dirty="0" smtClean="0">
                <a:solidFill>
                  <a:schemeClr val="bg1"/>
                </a:solidFill>
                <a:latin typeface="Segoe UI" panose="020B0502040204020203" pitchFamily="34" charset="0"/>
                <a:cs typeface="Segoe UI" panose="020B0502040204020203" pitchFamily="34" charset="0"/>
              </a:rPr>
              <a:t>« The </a:t>
            </a:r>
            <a:r>
              <a:rPr lang="fr-FR" i="1" dirty="0" err="1" smtClean="0">
                <a:solidFill>
                  <a:schemeClr val="bg1"/>
                </a:solidFill>
                <a:latin typeface="Segoe UI" panose="020B0502040204020203" pitchFamily="34" charset="0"/>
                <a:cs typeface="Segoe UI" panose="020B0502040204020203" pitchFamily="34" charset="0"/>
              </a:rPr>
              <a:t>person</a:t>
            </a:r>
            <a:r>
              <a:rPr lang="fr-FR" i="1" dirty="0" smtClean="0">
                <a:solidFill>
                  <a:schemeClr val="bg1"/>
                </a:solidFill>
                <a:latin typeface="Segoe UI" panose="020B0502040204020203" pitchFamily="34" charset="0"/>
                <a:cs typeface="Segoe UI" panose="020B0502040204020203" pitchFamily="34" charset="0"/>
              </a:rPr>
              <a:t> in charge of the newsletter </a:t>
            </a:r>
            <a:r>
              <a:rPr lang="fr-FR" i="1" dirty="0" err="1" smtClean="0">
                <a:solidFill>
                  <a:schemeClr val="bg1"/>
                </a:solidFill>
                <a:latin typeface="Segoe UI" panose="020B0502040204020203" pitchFamily="34" charset="0"/>
                <a:cs typeface="Segoe UI" panose="020B0502040204020203" pitchFamily="34" charset="0"/>
              </a:rPr>
              <a:t>was</a:t>
            </a:r>
            <a:r>
              <a:rPr lang="fr-FR" i="1" dirty="0" smtClean="0">
                <a:solidFill>
                  <a:schemeClr val="bg1"/>
                </a:solidFill>
                <a:latin typeface="Segoe UI" panose="020B0502040204020203" pitchFamily="34" charset="0"/>
                <a:cs typeface="Segoe UI" panose="020B0502040204020203" pitchFamily="34" charset="0"/>
              </a:rPr>
              <a:t> </a:t>
            </a:r>
            <a:r>
              <a:rPr lang="fr-FR" i="1" dirty="0" err="1" smtClean="0">
                <a:solidFill>
                  <a:schemeClr val="bg1"/>
                </a:solidFill>
                <a:latin typeface="Segoe UI" panose="020B0502040204020203" pitchFamily="34" charset="0"/>
                <a:cs typeface="Segoe UI" panose="020B0502040204020203" pitchFamily="34" charset="0"/>
              </a:rPr>
              <a:t>concerned</a:t>
            </a:r>
            <a:r>
              <a:rPr lang="fr-FR" i="1" dirty="0" smtClean="0">
                <a:solidFill>
                  <a:schemeClr val="bg1"/>
                </a:solidFill>
                <a:latin typeface="Segoe UI" panose="020B0502040204020203" pitchFamily="34" charset="0"/>
                <a:cs typeface="Segoe UI" panose="020B0502040204020203" pitchFamily="34" charset="0"/>
              </a:rPr>
              <a:t> about the solution </a:t>
            </a:r>
            <a:r>
              <a:rPr lang="fr-FR" i="1" dirty="0" err="1" smtClean="0">
                <a:solidFill>
                  <a:schemeClr val="bg1"/>
                </a:solidFill>
                <a:latin typeface="Segoe UI" panose="020B0502040204020203" pitchFamily="34" charset="0"/>
                <a:cs typeface="Segoe UI" panose="020B0502040204020203" pitchFamily="34" charset="0"/>
              </a:rPr>
              <a:t>being</a:t>
            </a:r>
            <a:r>
              <a:rPr lang="fr-FR" i="1" dirty="0" smtClean="0">
                <a:solidFill>
                  <a:schemeClr val="bg1"/>
                </a:solidFill>
                <a:latin typeface="Segoe UI" panose="020B0502040204020203" pitchFamily="34" charset="0"/>
                <a:cs typeface="Segoe UI" panose="020B0502040204020203" pitchFamily="34" charset="0"/>
              </a:rPr>
              <a:t> to </a:t>
            </a:r>
            <a:r>
              <a:rPr lang="fr-FR" i="1" dirty="0" err="1" smtClean="0">
                <a:solidFill>
                  <a:schemeClr val="bg1"/>
                </a:solidFill>
                <a:latin typeface="Segoe UI" panose="020B0502040204020203" pitchFamily="34" charset="0"/>
                <a:cs typeface="Segoe UI" panose="020B0502040204020203" pitchFamily="34" charset="0"/>
              </a:rPr>
              <a:t>complicated</a:t>
            </a:r>
            <a:r>
              <a:rPr lang="fr-FR" i="1" dirty="0">
                <a:solidFill>
                  <a:schemeClr val="bg1"/>
                </a:solidFill>
                <a:latin typeface="Segoe UI" panose="020B0502040204020203" pitchFamily="34" charset="0"/>
                <a:cs typeface="Segoe UI" panose="020B0502040204020203" pitchFamily="34" charset="0"/>
              </a:rPr>
              <a:t> : </a:t>
            </a:r>
            <a:r>
              <a:rPr lang="fr-FR" i="1" dirty="0" smtClean="0">
                <a:solidFill>
                  <a:schemeClr val="bg1"/>
                </a:solidFill>
                <a:latin typeface="Segoe UI" panose="020B0502040204020203" pitchFamily="34" charset="0"/>
                <a:cs typeface="Segoe UI" panose="020B0502040204020203" pitchFamily="34" charset="0"/>
              </a:rPr>
              <a:t>DNN met all </a:t>
            </a:r>
            <a:r>
              <a:rPr lang="fr-FR" i="1" dirty="0" err="1" smtClean="0">
                <a:solidFill>
                  <a:schemeClr val="bg1"/>
                </a:solidFill>
                <a:latin typeface="Segoe UI" panose="020B0502040204020203" pitchFamily="34" charset="0"/>
                <a:cs typeface="Segoe UI" panose="020B0502040204020203" pitchFamily="34" charset="0"/>
              </a:rPr>
              <a:t>her</a:t>
            </a:r>
            <a:r>
              <a:rPr lang="fr-FR" i="1" dirty="0" smtClean="0">
                <a:solidFill>
                  <a:schemeClr val="bg1"/>
                </a:solidFill>
                <a:latin typeface="Segoe UI" panose="020B0502040204020203" pitchFamily="34" charset="0"/>
                <a:cs typeface="Segoe UI" panose="020B0502040204020203" pitchFamily="34" charset="0"/>
              </a:rPr>
              <a:t> </a:t>
            </a:r>
            <a:r>
              <a:rPr lang="fr-FR" i="1" dirty="0" err="1" smtClean="0">
                <a:solidFill>
                  <a:schemeClr val="bg1"/>
                </a:solidFill>
                <a:latin typeface="Segoe UI" panose="020B0502040204020203" pitchFamily="34" charset="0"/>
                <a:cs typeface="Segoe UI" panose="020B0502040204020203" pitchFamily="34" charset="0"/>
              </a:rPr>
              <a:t>requirements</a:t>
            </a:r>
            <a:r>
              <a:rPr lang="fr-FR" i="1" dirty="0" smtClean="0">
                <a:solidFill>
                  <a:schemeClr val="bg1"/>
                </a:solidFill>
                <a:latin typeface="Segoe UI" panose="020B0502040204020203" pitchFamily="34" charset="0"/>
                <a:cs typeface="Segoe UI" panose="020B0502040204020203" pitchFamily="34" charset="0"/>
              </a:rPr>
              <a:t> and </a:t>
            </a:r>
            <a:r>
              <a:rPr lang="fr-FR" i="1" dirty="0" err="1" smtClean="0">
                <a:solidFill>
                  <a:schemeClr val="bg1"/>
                </a:solidFill>
                <a:latin typeface="Segoe UI" panose="020B0502040204020203" pitchFamily="34" charset="0"/>
                <a:cs typeface="Segoe UI" panose="020B0502040204020203" pitchFamily="34" charset="0"/>
              </a:rPr>
              <a:t>after</a:t>
            </a:r>
            <a:r>
              <a:rPr lang="fr-FR" i="1" dirty="0" smtClean="0">
                <a:solidFill>
                  <a:schemeClr val="bg1"/>
                </a:solidFill>
                <a:latin typeface="Segoe UI" panose="020B0502040204020203" pitchFamily="34" charset="0"/>
                <a:cs typeface="Segoe UI" panose="020B0502040204020203" pitchFamily="34" charset="0"/>
              </a:rPr>
              <a:t> one </a:t>
            </a:r>
            <a:r>
              <a:rPr lang="fr-FR" i="1" dirty="0" err="1" smtClean="0">
                <a:solidFill>
                  <a:schemeClr val="bg1"/>
                </a:solidFill>
                <a:latin typeface="Segoe UI" panose="020B0502040204020203" pitchFamily="34" charset="0"/>
                <a:cs typeface="Segoe UI" panose="020B0502040204020203" pitchFamily="34" charset="0"/>
              </a:rPr>
              <a:t>day</a:t>
            </a:r>
            <a:r>
              <a:rPr lang="fr-FR" i="1" dirty="0" smtClean="0">
                <a:solidFill>
                  <a:schemeClr val="bg1"/>
                </a:solidFill>
                <a:latin typeface="Segoe UI" panose="020B0502040204020203" pitchFamily="34" charset="0"/>
                <a:cs typeface="Segoe UI" panose="020B0502040204020203" pitchFamily="34" charset="0"/>
              </a:rPr>
              <a:t> of training </a:t>
            </a:r>
            <a:r>
              <a:rPr lang="fr-FR" i="1" dirty="0" err="1" smtClean="0">
                <a:solidFill>
                  <a:schemeClr val="bg1"/>
                </a:solidFill>
                <a:latin typeface="Segoe UI" panose="020B0502040204020203" pitchFamily="34" charset="0"/>
                <a:cs typeface="Segoe UI" panose="020B0502040204020203" pitchFamily="34" charset="0"/>
              </a:rPr>
              <a:t>she</a:t>
            </a:r>
            <a:r>
              <a:rPr lang="fr-FR" i="1" dirty="0" smtClean="0">
                <a:solidFill>
                  <a:schemeClr val="bg1"/>
                </a:solidFill>
                <a:latin typeface="Segoe UI" panose="020B0502040204020203" pitchFamily="34" charset="0"/>
                <a:cs typeface="Segoe UI" panose="020B0502040204020203" pitchFamily="34" charset="0"/>
              </a:rPr>
              <a:t> </a:t>
            </a:r>
            <a:r>
              <a:rPr lang="fr-FR" i="1" dirty="0" err="1" smtClean="0">
                <a:solidFill>
                  <a:schemeClr val="bg1"/>
                </a:solidFill>
                <a:latin typeface="Segoe UI" panose="020B0502040204020203" pitchFamily="34" charset="0"/>
                <a:cs typeface="Segoe UI" panose="020B0502040204020203" pitchFamily="34" charset="0"/>
              </a:rPr>
              <a:t>can</a:t>
            </a:r>
            <a:r>
              <a:rPr lang="fr-FR" i="1" dirty="0" smtClean="0">
                <a:solidFill>
                  <a:schemeClr val="bg1"/>
                </a:solidFill>
                <a:latin typeface="Segoe UI" panose="020B0502040204020203" pitchFamily="34" charset="0"/>
                <a:cs typeface="Segoe UI" panose="020B0502040204020203" pitchFamily="34" charset="0"/>
              </a:rPr>
              <a:t> </a:t>
            </a:r>
            <a:r>
              <a:rPr lang="fr-FR" i="1" dirty="0" err="1" smtClean="0">
                <a:solidFill>
                  <a:schemeClr val="bg1"/>
                </a:solidFill>
                <a:latin typeface="Segoe UI" panose="020B0502040204020203" pitchFamily="34" charset="0"/>
                <a:cs typeface="Segoe UI" panose="020B0502040204020203" pitchFamily="34" charset="0"/>
              </a:rPr>
              <a:t>now</a:t>
            </a:r>
            <a:r>
              <a:rPr lang="fr-FR" i="1" dirty="0" smtClean="0">
                <a:solidFill>
                  <a:schemeClr val="bg1"/>
                </a:solidFill>
                <a:latin typeface="Segoe UI" panose="020B0502040204020203" pitchFamily="34" charset="0"/>
                <a:cs typeface="Segoe UI" panose="020B0502040204020203" pitchFamily="34" charset="0"/>
              </a:rPr>
              <a:t> use </a:t>
            </a:r>
            <a:r>
              <a:rPr lang="fr-FR" i="1" dirty="0" err="1" smtClean="0">
                <a:solidFill>
                  <a:schemeClr val="bg1"/>
                </a:solidFill>
                <a:latin typeface="Segoe UI" panose="020B0502040204020203" pitchFamily="34" charset="0"/>
                <a:cs typeface="Segoe UI" panose="020B0502040204020203" pitchFamily="34" charset="0"/>
              </a:rPr>
              <a:t>it</a:t>
            </a:r>
            <a:r>
              <a:rPr lang="fr-FR" i="1" dirty="0" smtClean="0">
                <a:solidFill>
                  <a:schemeClr val="bg1"/>
                </a:solidFill>
                <a:latin typeface="Segoe UI" panose="020B0502040204020203" pitchFamily="34" charset="0"/>
                <a:cs typeface="Segoe UI" panose="020B0502040204020203" pitchFamily="34" charset="0"/>
              </a:rPr>
              <a:t> </a:t>
            </a:r>
            <a:r>
              <a:rPr lang="fr-FR" i="1" dirty="0" err="1" smtClean="0">
                <a:solidFill>
                  <a:schemeClr val="bg1"/>
                </a:solidFill>
                <a:latin typeface="Segoe UI" panose="020B0502040204020203" pitchFamily="34" charset="0"/>
                <a:cs typeface="Segoe UI" panose="020B0502040204020203" pitchFamily="34" charset="0"/>
              </a:rPr>
              <a:t>very</a:t>
            </a:r>
            <a:r>
              <a:rPr lang="fr-FR" i="1" dirty="0" smtClean="0">
                <a:solidFill>
                  <a:schemeClr val="bg1"/>
                </a:solidFill>
                <a:latin typeface="Segoe UI" panose="020B0502040204020203" pitchFamily="34" charset="0"/>
                <a:cs typeface="Segoe UI" panose="020B0502040204020203" pitchFamily="34" charset="0"/>
              </a:rPr>
              <a:t> </a:t>
            </a:r>
            <a:r>
              <a:rPr lang="fr-FR" i="1" dirty="0" err="1" smtClean="0">
                <a:solidFill>
                  <a:schemeClr val="bg1"/>
                </a:solidFill>
                <a:latin typeface="Segoe UI" panose="020B0502040204020203" pitchFamily="34" charset="0"/>
                <a:cs typeface="Segoe UI" panose="020B0502040204020203" pitchFamily="34" charset="0"/>
              </a:rPr>
              <a:t>simply</a:t>
            </a:r>
            <a:r>
              <a:rPr lang="fr-FR" i="1" dirty="0" smtClean="0">
                <a:solidFill>
                  <a:schemeClr val="bg1"/>
                </a:solidFill>
                <a:latin typeface="Segoe UI" panose="020B0502040204020203" pitchFamily="34" charset="0"/>
                <a:cs typeface="Segoe UI" panose="020B0502040204020203" pitchFamily="34" charset="0"/>
              </a:rPr>
              <a:t> »</a:t>
            </a:r>
            <a:endParaRPr lang="fr-FR" dirty="0">
              <a:solidFill>
                <a:schemeClr val="bg1"/>
              </a:solidFill>
              <a:latin typeface="Segoe UI" panose="020B0502040204020203" pitchFamily="34" charset="0"/>
              <a:cs typeface="Segoe UI" panose="020B0502040204020203" pitchFamily="34" charset="0"/>
            </a:endParaRPr>
          </a:p>
          <a:p>
            <a:endParaRPr lang="fr-FR" dirty="0">
              <a:solidFill>
                <a:schemeClr val="bg1"/>
              </a:solidFill>
            </a:endParaRPr>
          </a:p>
        </p:txBody>
      </p:sp>
      <p:pic>
        <p:nvPicPr>
          <p:cNvPr id="1028" name="Picture 4" descr="Odile Haz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959" y="36678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rotWithShape="1">
          <a:blip r:embed="rId4"/>
          <a:srcRect l="21262" t="28125" r="22515" b="25771"/>
          <a:stretch/>
        </p:blipFill>
        <p:spPr>
          <a:xfrm>
            <a:off x="4716277" y="3734873"/>
            <a:ext cx="6722772" cy="3099450"/>
          </a:xfrm>
          <a:prstGeom prst="rect">
            <a:avLst/>
          </a:prstGeom>
        </p:spPr>
      </p:pic>
      <p:sp>
        <p:nvSpPr>
          <p:cNvPr id="5" name="ZoneTexte 4"/>
          <p:cNvSpPr txBox="1"/>
          <p:nvPr/>
        </p:nvSpPr>
        <p:spPr>
          <a:xfrm>
            <a:off x="721215" y="4041844"/>
            <a:ext cx="3288407" cy="2031325"/>
          </a:xfrm>
          <a:prstGeom prst="rect">
            <a:avLst/>
          </a:prstGeom>
          <a:noFill/>
        </p:spPr>
        <p:txBody>
          <a:bodyPr wrap="square" rtlCol="0" anchor="ctr" anchorCtr="0">
            <a:noAutofit/>
          </a:bodyPr>
          <a:lstStyle/>
          <a:p>
            <a:r>
              <a:rPr lang="fr-FR" i="1" dirty="0"/>
              <a:t> </a:t>
            </a:r>
            <a:endParaRPr lang="fr-FR" dirty="0"/>
          </a:p>
          <a:p>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Today</a:t>
            </a:r>
            <a:r>
              <a:rPr lang="fr-FR" i="1" dirty="0" smtClean="0">
                <a:latin typeface="Segoe UI" panose="020B0502040204020203" pitchFamily="34" charset="0"/>
                <a:cs typeface="Segoe UI" panose="020B0502040204020203" pitchFamily="34" charset="0"/>
              </a:rPr>
              <a:t>, the </a:t>
            </a:r>
            <a:r>
              <a:rPr lang="fr-FR" i="1" dirty="0" err="1" smtClean="0">
                <a:latin typeface="Segoe UI" panose="020B0502040204020203" pitchFamily="34" charset="0"/>
                <a:cs typeface="Segoe UI" panose="020B0502040204020203" pitchFamily="34" charset="0"/>
              </a:rPr>
              <a:t>most</a:t>
            </a:r>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difficult</a:t>
            </a:r>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thing</a:t>
            </a:r>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is</a:t>
            </a:r>
            <a:r>
              <a:rPr lang="fr-FR" i="1" dirty="0" smtClean="0">
                <a:latin typeface="Segoe UI" panose="020B0502040204020203" pitchFamily="34" charset="0"/>
                <a:cs typeface="Segoe UI" panose="020B0502040204020203" pitchFamily="34" charset="0"/>
              </a:rPr>
              <a:t> to </a:t>
            </a:r>
            <a:r>
              <a:rPr lang="fr-FR" i="1" dirty="0" err="1" smtClean="0">
                <a:latin typeface="Segoe UI" panose="020B0502040204020203" pitchFamily="34" charset="0"/>
                <a:cs typeface="Segoe UI" panose="020B0502040204020203" pitchFamily="34" charset="0"/>
              </a:rPr>
              <a:t>write</a:t>
            </a:r>
            <a:r>
              <a:rPr lang="fr-FR" i="1" dirty="0" smtClean="0">
                <a:latin typeface="Segoe UI" panose="020B0502040204020203" pitchFamily="34" charset="0"/>
                <a:cs typeface="Segoe UI" panose="020B0502040204020203" pitchFamily="34" charset="0"/>
              </a:rPr>
              <a:t> the content. Once </a:t>
            </a:r>
            <a:r>
              <a:rPr lang="fr-FR" i="1" dirty="0" err="1" smtClean="0">
                <a:latin typeface="Segoe UI" panose="020B0502040204020203" pitchFamily="34" charset="0"/>
                <a:cs typeface="Segoe UI" panose="020B0502040204020203" pitchFamily="34" charset="0"/>
              </a:rPr>
              <a:t>done</a:t>
            </a:r>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it</a:t>
            </a:r>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only</a:t>
            </a:r>
            <a:r>
              <a:rPr lang="fr-FR" i="1" dirty="0" smtClean="0">
                <a:latin typeface="Segoe UI" panose="020B0502040204020203" pitchFamily="34" charset="0"/>
                <a:cs typeface="Segoe UI" panose="020B0502040204020203" pitchFamily="34" charset="0"/>
              </a:rPr>
              <a:t> </a:t>
            </a:r>
            <a:r>
              <a:rPr lang="fr-FR" i="1" dirty="0" err="1" smtClean="0">
                <a:latin typeface="Segoe UI" panose="020B0502040204020203" pitchFamily="34" charset="0"/>
                <a:cs typeface="Segoe UI" panose="020B0502040204020203" pitchFamily="34" charset="0"/>
              </a:rPr>
              <a:t>takes</a:t>
            </a:r>
            <a:r>
              <a:rPr lang="fr-FR" i="1" dirty="0" smtClean="0">
                <a:latin typeface="Segoe UI" panose="020B0502040204020203" pitchFamily="34" charset="0"/>
                <a:cs typeface="Segoe UI" panose="020B0502040204020203" pitchFamily="34" charset="0"/>
              </a:rPr>
              <a:t> a few clicks to </a:t>
            </a:r>
            <a:r>
              <a:rPr lang="fr-FR" i="1" dirty="0" err="1" smtClean="0">
                <a:latin typeface="Segoe UI" panose="020B0502040204020203" pitchFamily="34" charset="0"/>
                <a:cs typeface="Segoe UI" panose="020B0502040204020203" pitchFamily="34" charset="0"/>
              </a:rPr>
              <a:t>gather</a:t>
            </a:r>
            <a:r>
              <a:rPr lang="fr-FR" i="1" dirty="0" smtClean="0">
                <a:latin typeface="Segoe UI" panose="020B0502040204020203" pitchFamily="34" charset="0"/>
                <a:cs typeface="Segoe UI" panose="020B0502040204020203" pitchFamily="34" charset="0"/>
              </a:rPr>
              <a:t> all the information and to </a:t>
            </a:r>
            <a:r>
              <a:rPr lang="fr-FR" i="1" dirty="0" err="1" smtClean="0">
                <a:latin typeface="Segoe UI" panose="020B0502040204020203" pitchFamily="34" charset="0"/>
                <a:cs typeface="Segoe UI" panose="020B0502040204020203" pitchFamily="34" charset="0"/>
              </a:rPr>
              <a:t>send</a:t>
            </a:r>
            <a:r>
              <a:rPr lang="fr-FR" i="1" dirty="0" smtClean="0">
                <a:latin typeface="Segoe UI" panose="020B0502040204020203" pitchFamily="34" charset="0"/>
                <a:cs typeface="Segoe UI" panose="020B0502040204020203" pitchFamily="34" charset="0"/>
              </a:rPr>
              <a:t> the newsletter» </a:t>
            </a:r>
            <a:endParaRPr lang="fr-FR" dirty="0">
              <a:latin typeface="Segoe UI" panose="020B0502040204020203" pitchFamily="34" charset="0"/>
              <a:cs typeface="Segoe UI" panose="020B0502040204020203" pitchFamily="34" charset="0"/>
            </a:endParaRPr>
          </a:p>
          <a:p>
            <a:endParaRPr lang="fr-FR" dirty="0"/>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Tree>
    <p:extLst>
      <p:ext uri="{BB962C8B-B14F-4D97-AF65-F5344CB8AC3E}">
        <p14:creationId xmlns:p14="http://schemas.microsoft.com/office/powerpoint/2010/main" val="3858498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821706" y="530497"/>
            <a:ext cx="6819496" cy="1446550"/>
          </a:xfrm>
          <a:prstGeom prst="rect">
            <a:avLst/>
          </a:prstGeom>
          <a:noFill/>
        </p:spPr>
        <p:txBody>
          <a:bodyPr wrap="none" rtlCol="0">
            <a:spAutoFit/>
          </a:bodyPr>
          <a:lstStyle/>
          <a:p>
            <a:r>
              <a:rPr lang="fr-FR" sz="8800" dirty="0" err="1" smtClean="0">
                <a:latin typeface="Segoe UI Light" panose="020B0502040204020203" pitchFamily="34" charset="0"/>
                <a:ea typeface="Segoe UI Black" panose="020B0A02040204020203" pitchFamily="34" charset="0"/>
                <a:cs typeface="Segoe UI Light" panose="020B0502040204020203" pitchFamily="34" charset="0"/>
              </a:rPr>
              <a:t>Hosting</a:t>
            </a:r>
            <a:r>
              <a:rPr lang="fr-FR" sz="8800" dirty="0" smtClean="0">
                <a:latin typeface="Segoe UI Light" panose="020B0502040204020203" pitchFamily="34" charset="0"/>
                <a:ea typeface="Segoe UI Black" panose="020B0A02040204020203" pitchFamily="34" charset="0"/>
                <a:cs typeface="Segoe UI Light" panose="020B0502040204020203" pitchFamily="34" charset="0"/>
              </a:rPr>
              <a:t> </a:t>
            </a:r>
            <a:r>
              <a:rPr lang="fr-FR" sz="8800" dirty="0" smtClean="0">
                <a:latin typeface="Segoe UI Black" panose="020B0A02040204020203" pitchFamily="34" charset="0"/>
                <a:ea typeface="Segoe UI Black" panose="020B0A02040204020203" pitchFamily="34" charset="0"/>
                <a:cs typeface="Segoe UI Black" panose="020B0A02040204020203" pitchFamily="34" charset="0"/>
              </a:rPr>
              <a:t>DNN</a:t>
            </a:r>
            <a:endParaRPr lang="fr-FR" sz="88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ZoneTexte 8"/>
          <p:cNvSpPr txBox="1"/>
          <p:nvPr/>
        </p:nvSpPr>
        <p:spPr>
          <a:xfrm>
            <a:off x="3855643" y="1484588"/>
            <a:ext cx="4751622" cy="1446550"/>
          </a:xfrm>
          <a:prstGeom prst="rect">
            <a:avLst/>
          </a:prstGeom>
          <a:noFill/>
        </p:spPr>
        <p:txBody>
          <a:bodyPr wrap="none" rtlCol="0">
            <a:spAutoFit/>
          </a:bodyPr>
          <a:lstStyle/>
          <a:p>
            <a:r>
              <a:rPr lang="fr-FR" sz="8800" dirty="0" err="1">
                <a:latin typeface="Segoe UI Light" panose="020B0502040204020203" pitchFamily="34" charset="0"/>
                <a:ea typeface="Segoe UI Black" panose="020B0A02040204020203" pitchFamily="34" charset="0"/>
                <a:cs typeface="Segoe UI Light" panose="020B0502040204020203" pitchFamily="34" charset="0"/>
              </a:rPr>
              <a:t>o</a:t>
            </a:r>
            <a:r>
              <a:rPr lang="fr-FR" sz="8800" dirty="0" err="1" smtClean="0">
                <a:latin typeface="Segoe UI Light" panose="020B0502040204020203" pitchFamily="34" charset="0"/>
                <a:ea typeface="Segoe UI Black" panose="020B0A02040204020203" pitchFamily="34" charset="0"/>
                <a:cs typeface="Segoe UI Light" panose="020B0502040204020203" pitchFamily="34" charset="0"/>
              </a:rPr>
              <a:t>ur</a:t>
            </a:r>
            <a:r>
              <a:rPr lang="fr-FR" sz="8800" dirty="0" smtClean="0">
                <a:latin typeface="Segoe UI Light" panose="020B0502040204020203" pitchFamily="34" charset="0"/>
                <a:ea typeface="Segoe UI Black" panose="020B0A02040204020203" pitchFamily="34" charset="0"/>
                <a:cs typeface="Segoe UI Light" panose="020B0502040204020203" pitchFamily="34" charset="0"/>
              </a:rPr>
              <a:t> vision</a:t>
            </a:r>
            <a:endParaRPr lang="fr-FR" sz="88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ZoneTexte 9"/>
          <p:cNvSpPr txBox="1"/>
          <p:nvPr/>
        </p:nvSpPr>
        <p:spPr>
          <a:xfrm>
            <a:off x="4487227" y="2971108"/>
            <a:ext cx="3217547" cy="769441"/>
          </a:xfrm>
          <a:prstGeom prst="rect">
            <a:avLst/>
          </a:prstGeom>
          <a:noFill/>
        </p:spPr>
        <p:txBody>
          <a:bodyPr wrap="none" rtlCol="0">
            <a:spAutoFit/>
          </a:bodyPr>
          <a:lstStyle/>
          <a:p>
            <a:pPr algn="ctr"/>
            <a:r>
              <a:rPr lang="fr-FR" sz="4400" dirty="0" smtClean="0">
                <a:latin typeface="Segoe UI Light" panose="020B0502040204020203" pitchFamily="34" charset="0"/>
                <a:ea typeface="Segoe UI Black" panose="020B0A02040204020203" pitchFamily="34" charset="0"/>
                <a:cs typeface="Segoe UI Light" panose="020B0502040204020203" pitchFamily="34" charset="0"/>
              </a:rPr>
              <a:t>Eric </a:t>
            </a:r>
            <a:r>
              <a:rPr lang="fr-FR" sz="4400" dirty="0" smtClean="0">
                <a:latin typeface="Segoe UI Black" panose="020B0A02040204020203" pitchFamily="34" charset="0"/>
                <a:ea typeface="Segoe UI Black" panose="020B0A02040204020203" pitchFamily="34" charset="0"/>
                <a:cs typeface="Segoe UI Black" panose="020B0A02040204020203" pitchFamily="34" charset="0"/>
              </a:rPr>
              <a:t>DESEEZ</a:t>
            </a:r>
            <a:endParaRPr lang="fr-FR" sz="4400"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02038"/>
            <a:ext cx="3152775" cy="123825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400" y="3602038"/>
            <a:ext cx="3153600" cy="1390074"/>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3219" y="4840288"/>
            <a:ext cx="2857500" cy="1381125"/>
          </a:xfrm>
          <a:prstGeom prst="rect">
            <a:avLst/>
          </a:prstGeom>
        </p:spPr>
      </p:pic>
    </p:spTree>
    <p:extLst>
      <p:ext uri="{BB962C8B-B14F-4D97-AF65-F5344CB8AC3E}">
        <p14:creationId xmlns:p14="http://schemas.microsoft.com/office/powerpoint/2010/main" val="358343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444" y="5796293"/>
            <a:ext cx="1110556" cy="1044125"/>
          </a:xfrm>
          <a:prstGeom prst="rect">
            <a:avLst/>
          </a:prstGeom>
        </p:spPr>
      </p:pic>
      <p:sp>
        <p:nvSpPr>
          <p:cNvPr id="7" name="ZoneTexte 6"/>
          <p:cNvSpPr txBox="1"/>
          <p:nvPr/>
        </p:nvSpPr>
        <p:spPr>
          <a:xfrm>
            <a:off x="966096" y="4308230"/>
            <a:ext cx="3708000" cy="1120041"/>
          </a:xfrm>
          <a:prstGeom prst="rect">
            <a:avLst/>
          </a:prstGeom>
          <a:solidFill>
            <a:schemeClr val="bg1"/>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en-US" sz="32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ACTUALLY</a:t>
            </a:r>
            <a:endParaRPr lang="en-US" sz="3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a:p>
            <a:pPr lvl="1"/>
            <a:r>
              <a:rPr lang="en-US" sz="2400" dirty="0" smtClean="0">
                <a:solidFill>
                  <a:schemeClr val="tx1"/>
                </a:solidFill>
                <a:latin typeface="Segoe UI" panose="020B0502040204020203" pitchFamily="34" charset="0"/>
                <a:cs typeface="Segoe UI" panose="020B0502040204020203" pitchFamily="34" charset="0"/>
              </a:rPr>
              <a:t>Hosting </a:t>
            </a:r>
            <a:r>
              <a:rPr lang="en-US" sz="2400" dirty="0">
                <a:solidFill>
                  <a:schemeClr val="tx1"/>
                </a:solidFill>
                <a:latin typeface="Segoe UI" panose="020B0502040204020203" pitchFamily="34" charset="0"/>
                <a:cs typeface="Segoe UI" panose="020B0502040204020203" pitchFamily="34" charset="0"/>
              </a:rPr>
              <a:t>at </a:t>
            </a:r>
            <a:r>
              <a:rPr lang="en-US" sz="2400" dirty="0" err="1">
                <a:solidFill>
                  <a:schemeClr val="tx1"/>
                </a:solidFill>
                <a:latin typeface="Segoe UI" panose="020B0502040204020203" pitchFamily="34" charset="0"/>
                <a:cs typeface="Segoe UI" panose="020B0502040204020203" pitchFamily="34" charset="0"/>
              </a:rPr>
              <a:t>Equinix</a:t>
            </a:r>
            <a:endParaRPr lang="en-US" sz="2400" dirty="0">
              <a:solidFill>
                <a:schemeClr val="tx1"/>
              </a:solidFill>
              <a:latin typeface="Segoe UI" panose="020B0502040204020203" pitchFamily="34" charset="0"/>
              <a:cs typeface="Segoe UI" panose="020B0502040204020203" pitchFamily="34" charset="0"/>
            </a:endParaRPr>
          </a:p>
        </p:txBody>
      </p:sp>
      <p:sp>
        <p:nvSpPr>
          <p:cNvPr id="8" name="ZoneTexte 7"/>
          <p:cNvSpPr txBox="1"/>
          <p:nvPr/>
        </p:nvSpPr>
        <p:spPr>
          <a:xfrm>
            <a:off x="4427910" y="558237"/>
            <a:ext cx="4346813" cy="2446497"/>
          </a:xfrm>
          <a:prstGeom prst="rect">
            <a:avLst/>
          </a:prstGeom>
          <a:solidFill>
            <a:srgbClr val="0083B8"/>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en-US" sz="32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EVOLUTION 1 </a:t>
            </a:r>
            <a:endParaRPr lang="en-US" sz="32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lvl="1"/>
            <a:r>
              <a:rPr lang="en-US" sz="2800" dirty="0" smtClean="0">
                <a:solidFill>
                  <a:schemeClr val="bg1"/>
                </a:solidFill>
                <a:latin typeface="Segoe UI" panose="020B0502040204020203" pitchFamily="34" charset="0"/>
                <a:cs typeface="Segoe UI" panose="020B0502040204020203" pitchFamily="34" charset="0"/>
              </a:rPr>
              <a:t>Mixed </a:t>
            </a:r>
            <a:r>
              <a:rPr lang="en-US" sz="2800" dirty="0">
                <a:solidFill>
                  <a:schemeClr val="bg1"/>
                </a:solidFill>
                <a:latin typeface="Segoe UI" panose="020B0502040204020203" pitchFamily="34" charset="0"/>
                <a:cs typeface="Segoe UI" panose="020B0502040204020203" pitchFamily="34" charset="0"/>
              </a:rPr>
              <a:t>mode </a:t>
            </a:r>
          </a:p>
          <a:p>
            <a:pPr marL="800100" lvl="1" indent="-342900">
              <a:buFont typeface="Wingdings" panose="05000000000000000000" pitchFamily="2" charset="2"/>
              <a:buChar char="§"/>
            </a:pPr>
            <a:r>
              <a:rPr lang="en-US" sz="2800" dirty="0" err="1">
                <a:solidFill>
                  <a:schemeClr val="bg1"/>
                </a:solidFill>
                <a:latin typeface="Segoe UI" panose="020B0502040204020203" pitchFamily="34" charset="0"/>
                <a:cs typeface="Segoe UI" panose="020B0502040204020203" pitchFamily="34" charset="0"/>
              </a:rPr>
              <a:t>Equinix</a:t>
            </a:r>
            <a:endParaRPr lang="en-US" sz="2800" dirty="0">
              <a:solidFill>
                <a:schemeClr val="bg1"/>
              </a:solidFill>
              <a:latin typeface="Segoe UI" panose="020B0502040204020203" pitchFamily="34" charset="0"/>
              <a:cs typeface="Segoe UI" panose="020B0502040204020203" pitchFamily="34" charset="0"/>
            </a:endParaRP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Azure</a:t>
            </a:r>
          </a:p>
        </p:txBody>
      </p:sp>
      <p:sp>
        <p:nvSpPr>
          <p:cNvPr id="9" name="ZoneTexte 8"/>
          <p:cNvSpPr txBox="1"/>
          <p:nvPr/>
        </p:nvSpPr>
        <p:spPr>
          <a:xfrm>
            <a:off x="4427910" y="3013526"/>
            <a:ext cx="6791075" cy="3510367"/>
          </a:xfrm>
          <a:prstGeom prst="rect">
            <a:avLst/>
          </a:prstGeom>
          <a:solidFill>
            <a:srgbClr val="E55A0D"/>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en-US" sz="32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EVOLUTION 2 </a:t>
            </a:r>
          </a:p>
          <a:p>
            <a:pPr lvl="1"/>
            <a:r>
              <a:rPr lang="en-US" sz="2800" b="1" dirty="0" smtClean="0">
                <a:solidFill>
                  <a:schemeClr val="bg1"/>
                </a:solidFill>
                <a:latin typeface="Segoe UI" panose="020B0502040204020203" pitchFamily="34" charset="0"/>
                <a:cs typeface="Segoe UI" panose="020B0502040204020203" pitchFamily="34" charset="0"/>
              </a:rPr>
              <a:t>Hybrid </a:t>
            </a:r>
            <a:r>
              <a:rPr lang="en-US" sz="2800" b="1" dirty="0">
                <a:solidFill>
                  <a:schemeClr val="bg1"/>
                </a:solidFill>
                <a:latin typeface="Segoe UI" panose="020B0502040204020203" pitchFamily="34" charset="0"/>
                <a:cs typeface="Segoe UI" panose="020B0502040204020203" pitchFamily="34" charset="0"/>
              </a:rPr>
              <a:t>1</a:t>
            </a:r>
          </a:p>
          <a:p>
            <a:pPr lvl="1"/>
            <a:r>
              <a:rPr lang="en-US" sz="2800" dirty="0">
                <a:solidFill>
                  <a:schemeClr val="bg1"/>
                </a:solidFill>
                <a:latin typeface="Segoe UI" panose="020B0502040204020203" pitchFamily="34" charset="0"/>
                <a:cs typeface="Segoe UI" panose="020B0502040204020203" pitchFamily="34" charset="0"/>
              </a:rPr>
              <a:t>Hosting in </a:t>
            </a:r>
            <a:r>
              <a:rPr lang="en-US" sz="2800" dirty="0" err="1">
                <a:solidFill>
                  <a:schemeClr val="bg1"/>
                </a:solidFill>
                <a:latin typeface="Segoe UI" panose="020B0502040204020203" pitchFamily="34" charset="0"/>
                <a:cs typeface="Segoe UI" panose="020B0502040204020203" pitchFamily="34" charset="0"/>
              </a:rPr>
              <a:t>Equinix</a:t>
            </a:r>
            <a:r>
              <a:rPr lang="en-US" sz="2800" dirty="0">
                <a:solidFill>
                  <a:schemeClr val="bg1"/>
                </a:solidFill>
                <a:latin typeface="Segoe UI" panose="020B0502040204020203" pitchFamily="34" charset="0"/>
                <a:cs typeface="Segoe UI" panose="020B0502040204020203" pitchFamily="34" charset="0"/>
              </a:rPr>
              <a:t> modification</a:t>
            </a: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Windows Azure Pack</a:t>
            </a: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Full management like Azure</a:t>
            </a: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Azure </a:t>
            </a:r>
            <a:r>
              <a:rPr lang="en-US" sz="2800" dirty="0" err="1">
                <a:solidFill>
                  <a:schemeClr val="bg1"/>
                </a:solidFill>
                <a:latin typeface="Segoe UI" panose="020B0502040204020203" pitchFamily="34" charset="0"/>
                <a:cs typeface="Segoe UI" panose="020B0502040204020203" pitchFamily="34" charset="0"/>
              </a:rPr>
              <a:t>dev</a:t>
            </a:r>
            <a:r>
              <a:rPr lang="en-US" sz="2800" dirty="0">
                <a:solidFill>
                  <a:schemeClr val="bg1"/>
                </a:solidFill>
                <a:latin typeface="Segoe UI" panose="020B0502040204020203" pitchFamily="34" charset="0"/>
                <a:cs typeface="Segoe UI" panose="020B0502040204020203" pitchFamily="34" charset="0"/>
              </a:rPr>
              <a:t> -&gt; </a:t>
            </a:r>
            <a:r>
              <a:rPr lang="en-US" sz="2800" dirty="0" err="1">
                <a:solidFill>
                  <a:schemeClr val="bg1"/>
                </a:solidFill>
                <a:latin typeface="Segoe UI" panose="020B0502040204020203" pitchFamily="34" charset="0"/>
                <a:cs typeface="Segoe UI" panose="020B0502040204020203" pitchFamily="34" charset="0"/>
              </a:rPr>
              <a:t>Equinix</a:t>
            </a:r>
            <a:r>
              <a:rPr lang="en-US" sz="2800" dirty="0">
                <a:solidFill>
                  <a:schemeClr val="bg1"/>
                </a:solidFill>
                <a:latin typeface="Segoe UI" panose="020B0502040204020203" pitchFamily="34" charset="0"/>
                <a:cs typeface="Segoe UI" panose="020B0502040204020203" pitchFamily="34" charset="0"/>
              </a:rPr>
              <a:t> </a:t>
            </a:r>
            <a:r>
              <a:rPr lang="en-US" sz="2800" dirty="0" smtClean="0">
                <a:solidFill>
                  <a:schemeClr val="bg1"/>
                </a:solidFill>
                <a:latin typeface="Segoe UI" panose="020B0502040204020203" pitchFamily="34" charset="0"/>
                <a:cs typeface="Segoe UI" panose="020B0502040204020203" pitchFamily="34" charset="0"/>
              </a:rPr>
              <a:t>prod</a:t>
            </a:r>
            <a:endParaRPr lang="en-US" sz="2800" dirty="0">
              <a:solidFill>
                <a:schemeClr val="bg1"/>
              </a:solidFill>
              <a:latin typeface="Segoe UI" panose="020B0502040204020203" pitchFamily="34" charset="0"/>
              <a:cs typeface="Segoe UI" panose="020B0502040204020203" pitchFamily="34" charset="0"/>
            </a:endParaRPr>
          </a:p>
        </p:txBody>
      </p:sp>
      <p:sp>
        <p:nvSpPr>
          <p:cNvPr id="6" name="ZoneTexte 5"/>
          <p:cNvSpPr txBox="1"/>
          <p:nvPr/>
        </p:nvSpPr>
        <p:spPr>
          <a:xfrm>
            <a:off x="719911" y="567029"/>
            <a:ext cx="3708000" cy="3530186"/>
          </a:xfrm>
          <a:prstGeom prst="rect">
            <a:avLst/>
          </a:prstGeom>
          <a:solidFill>
            <a:srgbClr val="47292B"/>
          </a:solidFill>
          <a:ln>
            <a:noFill/>
            <a:prstDash val="lgDash"/>
          </a:ln>
        </p:spPr>
        <p:style>
          <a:lnRef idx="2">
            <a:schemeClr val="accent5"/>
          </a:lnRef>
          <a:fillRef idx="1">
            <a:schemeClr val="lt1"/>
          </a:fillRef>
          <a:effectRef idx="0">
            <a:schemeClr val="accent5"/>
          </a:effectRef>
          <a:fontRef idx="minor">
            <a:schemeClr val="dk1"/>
          </a:fontRef>
        </p:style>
        <p:txBody>
          <a:bodyPr wrap="square" lIns="0" rIns="72000" rtlCol="0">
            <a:noAutofit/>
          </a:bodyPr>
          <a:lstStyle/>
          <a:p>
            <a:pPr lvl="1"/>
            <a:endParaRPr lang="fr-FR" dirty="0" smtClean="0">
              <a:ln w="0"/>
              <a:solidFill>
                <a:schemeClr val="bg1"/>
              </a:solidFill>
              <a:latin typeface="Segoe UI" panose="020B0502040204020203" pitchFamily="34" charset="0"/>
              <a:cs typeface="Segoe UI" panose="020B0502040204020203" pitchFamily="34" charset="0"/>
            </a:endParaRPr>
          </a:p>
          <a:p>
            <a:pPr lvl="1"/>
            <a:r>
              <a:rPr lang="fr-FR" sz="4400" dirty="0" smtClean="0">
                <a:ln w="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Altamys</a:t>
            </a:r>
            <a:endParaRPr lang="fr-FR" sz="4000" dirty="0" smtClean="0">
              <a:ln w="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a:p>
            <a:pPr lvl="1"/>
            <a:r>
              <a:rPr lang="fr-FR" sz="40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HOSTING SOLUTION</a:t>
            </a:r>
            <a:endParaRPr lang="en-US" sz="2800" dirty="0" smtClean="0">
              <a:solidFill>
                <a:schemeClr val="bg1"/>
              </a:solidFill>
              <a:latin typeface="Segoe UI" panose="020B0502040204020203" pitchFamily="34" charset="0"/>
              <a:cs typeface="Segoe UI" panose="020B0502040204020203" pitchFamily="34" charset="0"/>
            </a:endParaRPr>
          </a:p>
          <a:p>
            <a:pPr lvl="1"/>
            <a:endParaRPr lang="en-US" sz="2000" dirty="0">
              <a:solidFill>
                <a:schemeClr val="bg1"/>
              </a:solidFill>
              <a:latin typeface="Segoe UI" panose="020B0502040204020203" pitchFamily="34" charset="0"/>
              <a:cs typeface="Segoe UI" panose="020B0502040204020203" pitchFamily="34" charset="0"/>
            </a:endParaRPr>
          </a:p>
        </p:txBody>
      </p:sp>
      <p:sp>
        <p:nvSpPr>
          <p:cNvPr id="14" name="Chevron 13"/>
          <p:cNvSpPr/>
          <p:nvPr/>
        </p:nvSpPr>
        <p:spPr>
          <a:xfrm rot="5400000">
            <a:off x="3164748" y="3473426"/>
            <a:ext cx="580293" cy="6672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9409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19911" y="742876"/>
            <a:ext cx="3708000" cy="3530186"/>
          </a:xfrm>
          <a:prstGeom prst="rect">
            <a:avLst/>
          </a:prstGeom>
          <a:solidFill>
            <a:srgbClr val="47292B"/>
          </a:solidFill>
          <a:ln>
            <a:noFill/>
            <a:prstDash val="lgDash"/>
          </a:ln>
        </p:spPr>
        <p:style>
          <a:lnRef idx="2">
            <a:schemeClr val="accent5"/>
          </a:lnRef>
          <a:fillRef idx="1">
            <a:schemeClr val="lt1"/>
          </a:fillRef>
          <a:effectRef idx="0">
            <a:schemeClr val="accent5"/>
          </a:effectRef>
          <a:fontRef idx="minor">
            <a:schemeClr val="dk1"/>
          </a:fontRef>
        </p:style>
        <p:txBody>
          <a:bodyPr wrap="square" lIns="0" rIns="72000" rtlCol="0">
            <a:noAutofit/>
          </a:bodyPr>
          <a:lstStyle/>
          <a:p>
            <a:pPr lvl="1"/>
            <a:endParaRPr lang="fr-FR" dirty="0" smtClean="0">
              <a:ln w="0"/>
              <a:solidFill>
                <a:schemeClr val="bg1"/>
              </a:solidFill>
              <a:latin typeface="Segoe UI" panose="020B0502040204020203" pitchFamily="34" charset="0"/>
              <a:cs typeface="Segoe UI" panose="020B0502040204020203" pitchFamily="34" charset="0"/>
            </a:endParaRPr>
          </a:p>
          <a:p>
            <a:pPr lvl="1"/>
            <a:r>
              <a:rPr lang="fr-FR" sz="4400" dirty="0" smtClean="0">
                <a:ln w="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Altamys</a:t>
            </a:r>
            <a:endParaRPr lang="fr-FR" sz="4000" dirty="0" smtClean="0">
              <a:ln w="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a:p>
            <a:pPr lvl="1"/>
            <a:r>
              <a:rPr lang="fr-FR" sz="40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HOSTING EVOLUTION</a:t>
            </a:r>
          </a:p>
          <a:p>
            <a:pPr lvl="1"/>
            <a:r>
              <a:rPr lang="fr-FR" sz="2800" dirty="0" smtClean="0">
                <a:ln w="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suite</a:t>
            </a:r>
            <a:endParaRPr lang="en-US" sz="2800" dirty="0" smtClean="0">
              <a:solidFill>
                <a:schemeClr val="bg1"/>
              </a:solidFill>
              <a:latin typeface="Segoe UI" panose="020B0502040204020203" pitchFamily="34" charset="0"/>
              <a:cs typeface="Segoe UI" panose="020B0502040204020203" pitchFamily="34" charset="0"/>
            </a:endParaRPr>
          </a:p>
          <a:p>
            <a:pPr lvl="1"/>
            <a:endParaRPr lang="en-US" sz="2000" dirty="0">
              <a:solidFill>
                <a:schemeClr val="bg1"/>
              </a:solidFill>
              <a:latin typeface="Segoe UI" panose="020B0502040204020203" pitchFamily="34" charset="0"/>
              <a:cs typeface="Segoe UI" panose="020B0502040204020203" pitchFamily="34" charset="0"/>
            </a:endParaRPr>
          </a:p>
        </p:txBody>
      </p:sp>
      <p:sp>
        <p:nvSpPr>
          <p:cNvPr id="6" name="ZoneTexte 5"/>
          <p:cNvSpPr txBox="1"/>
          <p:nvPr/>
        </p:nvSpPr>
        <p:spPr>
          <a:xfrm>
            <a:off x="4427911" y="742875"/>
            <a:ext cx="7090012" cy="4690771"/>
          </a:xfrm>
          <a:prstGeom prst="rect">
            <a:avLst/>
          </a:prstGeom>
          <a:solidFill>
            <a:srgbClr val="0083B8"/>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en-US" sz="32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EVOLUTION 3</a:t>
            </a:r>
          </a:p>
          <a:p>
            <a:pPr lvl="1"/>
            <a:r>
              <a:rPr lang="en-US" sz="3600" b="1" dirty="0" smtClean="0">
                <a:solidFill>
                  <a:schemeClr val="bg1"/>
                </a:solidFill>
                <a:latin typeface="Segoe UI" panose="020B0502040204020203" pitchFamily="34" charset="0"/>
                <a:cs typeface="Segoe UI" panose="020B0502040204020203" pitchFamily="34" charset="0"/>
              </a:rPr>
              <a:t>Hybrid 2</a:t>
            </a:r>
            <a:endParaRPr lang="en-US" sz="3600" b="1" dirty="0">
              <a:solidFill>
                <a:schemeClr val="bg1"/>
              </a:solidFill>
              <a:latin typeface="Segoe UI" panose="020B0502040204020203" pitchFamily="34" charset="0"/>
              <a:cs typeface="Segoe UI" panose="020B0502040204020203" pitchFamily="34" charset="0"/>
            </a:endParaRPr>
          </a:p>
          <a:p>
            <a:pPr lvl="1"/>
            <a:r>
              <a:rPr lang="en-US" sz="2800" dirty="0">
                <a:solidFill>
                  <a:schemeClr val="bg1"/>
                </a:solidFill>
                <a:latin typeface="Segoe UI" panose="020B0502040204020203" pitchFamily="34" charset="0"/>
                <a:cs typeface="Segoe UI" panose="020B0502040204020203" pitchFamily="34" charset="0"/>
              </a:rPr>
              <a:t>Hosting </a:t>
            </a:r>
            <a:r>
              <a:rPr lang="en-US" sz="2800" dirty="0" smtClean="0">
                <a:solidFill>
                  <a:schemeClr val="bg1"/>
                </a:solidFill>
                <a:latin typeface="Segoe UI" panose="020B0502040204020203" pitchFamily="34" charset="0"/>
                <a:cs typeface="Segoe UI" panose="020B0502040204020203" pitchFamily="34" charset="0"/>
              </a:rPr>
              <a:t>in </a:t>
            </a:r>
            <a:r>
              <a:rPr lang="en-US" sz="2800" dirty="0">
                <a:solidFill>
                  <a:schemeClr val="bg1"/>
                </a:solidFill>
                <a:latin typeface="Segoe UI" panose="020B0502040204020203" pitchFamily="34" charset="0"/>
                <a:cs typeface="Segoe UI" panose="020B0502040204020203" pitchFamily="34" charset="0"/>
              </a:rPr>
              <a:t>Azure or </a:t>
            </a:r>
            <a:r>
              <a:rPr lang="en-US" sz="2800" dirty="0" err="1">
                <a:solidFill>
                  <a:schemeClr val="bg1"/>
                </a:solidFill>
                <a:latin typeface="Segoe UI" panose="020B0502040204020203" pitchFamily="34" charset="0"/>
                <a:cs typeface="Segoe UI" panose="020B0502040204020203" pitchFamily="34" charset="0"/>
              </a:rPr>
              <a:t>Equinix</a:t>
            </a:r>
            <a:endParaRPr lang="en-US" sz="2800" dirty="0">
              <a:solidFill>
                <a:schemeClr val="bg1"/>
              </a:solidFill>
              <a:latin typeface="Segoe UI" panose="020B0502040204020203" pitchFamily="34" charset="0"/>
              <a:cs typeface="Segoe UI" panose="020B0502040204020203" pitchFamily="34" charset="0"/>
            </a:endParaRP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Windows Azure Pack</a:t>
            </a: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Full management like Azure</a:t>
            </a: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Azure </a:t>
            </a:r>
            <a:r>
              <a:rPr lang="en-US" sz="2800" dirty="0" err="1">
                <a:solidFill>
                  <a:schemeClr val="bg1"/>
                </a:solidFill>
                <a:latin typeface="Segoe UI" panose="020B0502040204020203" pitchFamily="34" charset="0"/>
                <a:cs typeface="Segoe UI" panose="020B0502040204020203" pitchFamily="34" charset="0"/>
              </a:rPr>
              <a:t>Expressroute</a:t>
            </a:r>
            <a:endParaRPr lang="en-US" sz="2800" dirty="0">
              <a:solidFill>
                <a:schemeClr val="bg1"/>
              </a:solidFill>
              <a:latin typeface="Segoe UI" panose="020B0502040204020203" pitchFamily="34" charset="0"/>
              <a:cs typeface="Segoe UI" panose="020B0502040204020203" pitchFamily="34" charset="0"/>
            </a:endParaRPr>
          </a:p>
          <a:p>
            <a:pPr marL="800100" lvl="1" indent="-342900">
              <a:buFont typeface="Wingdings" panose="05000000000000000000" pitchFamily="2" charset="2"/>
              <a:buChar char="§"/>
            </a:pPr>
            <a:r>
              <a:rPr lang="en-US" sz="2800" dirty="0">
                <a:solidFill>
                  <a:schemeClr val="bg1"/>
                </a:solidFill>
                <a:latin typeface="Segoe UI" panose="020B0502040204020203" pitchFamily="34" charset="0"/>
                <a:cs typeface="Segoe UI" panose="020B0502040204020203" pitchFamily="34" charset="0"/>
              </a:rPr>
              <a:t>High </a:t>
            </a:r>
            <a:r>
              <a:rPr lang="en-US" sz="2800" dirty="0" smtClean="0">
                <a:solidFill>
                  <a:schemeClr val="bg1"/>
                </a:solidFill>
                <a:latin typeface="Segoe UI" panose="020B0502040204020203" pitchFamily="34" charset="0"/>
                <a:cs typeface="Segoe UI" panose="020B0502040204020203" pitchFamily="34" charset="0"/>
              </a:rPr>
              <a:t>availability </a:t>
            </a:r>
            <a:r>
              <a:rPr lang="en-US" sz="2800" dirty="0">
                <a:solidFill>
                  <a:schemeClr val="bg1"/>
                </a:solidFill>
                <a:latin typeface="Segoe UI" panose="020B0502040204020203" pitchFamily="34" charset="0"/>
                <a:cs typeface="Segoe UI" panose="020B0502040204020203" pitchFamily="34" charset="0"/>
              </a:rPr>
              <a:t>hosting</a:t>
            </a:r>
          </a:p>
        </p:txBody>
      </p:sp>
      <p:sp>
        <p:nvSpPr>
          <p:cNvPr id="7" name="Chevron 6"/>
          <p:cNvSpPr/>
          <p:nvPr/>
        </p:nvSpPr>
        <p:spPr>
          <a:xfrm>
            <a:off x="3847618" y="3352031"/>
            <a:ext cx="580293" cy="6672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1444" y="5796293"/>
            <a:ext cx="1110556" cy="1044125"/>
          </a:xfrm>
          <a:prstGeom prst="rect">
            <a:avLst/>
          </a:prstGeom>
        </p:spPr>
      </p:pic>
    </p:spTree>
    <p:extLst>
      <p:ext uri="{BB962C8B-B14F-4D97-AF65-F5344CB8AC3E}">
        <p14:creationId xmlns:p14="http://schemas.microsoft.com/office/powerpoint/2010/main" val="67928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WAP - Frame"/>
          <p:cNvSpPr/>
          <p:nvPr/>
        </p:nvSpPr>
        <p:spPr bwMode="auto">
          <a:xfrm>
            <a:off x="6956672" y="728962"/>
            <a:ext cx="4786793" cy="5917274"/>
          </a:xfrm>
          <a:prstGeom prst="roundRect">
            <a:avLst>
              <a:gd name="adj" fmla="val 0"/>
            </a:avLst>
          </a:prstGeom>
          <a:solidFill>
            <a:schemeClr val="tx1">
              <a:lumMod val="6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45713" tIns="45713" rIns="45713" bIns="45713" numCol="1" spcCol="0" rtlCol="0" fromWordArt="0" anchor="t" anchorCtr="0" forceAA="0" compatLnSpc="1">
            <a:prstTxWarp prst="textNoShape">
              <a:avLst/>
            </a:prstTxWarp>
            <a:noAutofit/>
          </a:bodyPr>
          <a:lstStyle/>
          <a:p>
            <a:pPr defTabSz="685596" fontAlgn="base">
              <a:spcBef>
                <a:spcPct val="0"/>
              </a:spcBef>
              <a:spcAft>
                <a:spcPct val="0"/>
              </a:spcAft>
            </a:pPr>
            <a:r>
              <a:rPr lang="en-US" sz="700" b="1" dirty="0">
                <a:gradFill>
                  <a:gsLst>
                    <a:gs pos="0">
                      <a:srgbClr val="FFFFFF"/>
                    </a:gs>
                    <a:gs pos="100000">
                      <a:srgbClr val="FFFFFF"/>
                    </a:gs>
                  </a:gsLst>
                  <a:lin ang="5400000" scaled="0"/>
                </a:gradFill>
                <a:ea typeface="Segoe UI" pitchFamily="34" charset="0"/>
                <a:cs typeface="Segoe UI" pitchFamily="34" charset="0"/>
              </a:rPr>
              <a:t>  </a:t>
            </a:r>
          </a:p>
          <a:p>
            <a:pPr defTabSz="685596" fontAlgn="base">
              <a:spcBef>
                <a:spcPct val="0"/>
              </a:spcBef>
              <a:spcAft>
                <a:spcPct val="0"/>
              </a:spcAft>
            </a:pPr>
            <a:endParaRPr lang="en-US" sz="700" b="1" dirty="0">
              <a:gradFill>
                <a:gsLst>
                  <a:gs pos="0">
                    <a:srgbClr val="FFFFFF"/>
                  </a:gs>
                  <a:gs pos="100000">
                    <a:srgbClr val="FFFFFF"/>
                  </a:gs>
                </a:gsLst>
                <a:lin ang="5400000" scaled="0"/>
              </a:gradFill>
              <a:ea typeface="Segoe UI" pitchFamily="34" charset="0"/>
              <a:cs typeface="Segoe UI" pitchFamily="34" charset="0"/>
            </a:endParaRPr>
          </a:p>
          <a:p>
            <a:pPr defTabSz="685596" fontAlgn="base">
              <a:spcBef>
                <a:spcPct val="0"/>
              </a:spcBef>
              <a:spcAft>
                <a:spcPct val="0"/>
              </a:spcAft>
            </a:pPr>
            <a:endParaRPr lang="en-US" sz="700" b="1" dirty="0">
              <a:gradFill>
                <a:gsLst>
                  <a:gs pos="0">
                    <a:srgbClr val="FFFFFF"/>
                  </a:gs>
                  <a:gs pos="100000">
                    <a:srgbClr val="FFFFFF"/>
                  </a:gs>
                </a:gsLst>
                <a:lin ang="5400000" scaled="0"/>
              </a:gradFill>
              <a:ea typeface="Segoe UI" pitchFamily="34" charset="0"/>
              <a:cs typeface="Segoe UI" pitchFamily="34" charset="0"/>
            </a:endParaRPr>
          </a:p>
          <a:p>
            <a:pPr defTabSz="685596" fontAlgn="base">
              <a:spcBef>
                <a:spcPct val="0"/>
              </a:spcBef>
              <a:spcAft>
                <a:spcPct val="0"/>
              </a:spcAft>
            </a:pPr>
            <a:r>
              <a:rPr lang="en-US" sz="700" b="1" dirty="0">
                <a:gradFill>
                  <a:gsLst>
                    <a:gs pos="0">
                      <a:srgbClr val="FFFFFF"/>
                    </a:gs>
                    <a:gs pos="100000">
                      <a:srgbClr val="FFFFFF"/>
                    </a:gs>
                  </a:gsLst>
                  <a:lin ang="5400000" scaled="0"/>
                </a:gradFill>
                <a:ea typeface="Segoe UI" pitchFamily="34" charset="0"/>
                <a:cs typeface="Segoe UI" pitchFamily="34" charset="0"/>
              </a:rPr>
              <a:t>	</a:t>
            </a:r>
            <a:endParaRPr lang="en-US" sz="900"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WAP - Fabric"/>
          <p:cNvGrpSpPr/>
          <p:nvPr/>
        </p:nvGrpSpPr>
        <p:grpSpPr>
          <a:xfrm>
            <a:off x="7057001" y="5085141"/>
            <a:ext cx="4578183" cy="1409239"/>
            <a:chOff x="7276244" y="5160606"/>
            <a:chExt cx="4578832" cy="1409439"/>
          </a:xfrm>
        </p:grpSpPr>
        <p:sp>
          <p:nvSpPr>
            <p:cNvPr id="59" name="WAP - Fabric Box"/>
            <p:cNvSpPr/>
            <p:nvPr/>
          </p:nvSpPr>
          <p:spPr bwMode="auto">
            <a:xfrm>
              <a:off x="7276244" y="5160606"/>
              <a:ext cx="4578832" cy="14094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grpSp>
          <p:nvGrpSpPr>
            <p:cNvPr id="108" name="WAP - Fabric VMs"/>
            <p:cNvGrpSpPr/>
            <p:nvPr/>
          </p:nvGrpSpPr>
          <p:grpSpPr>
            <a:xfrm>
              <a:off x="8280775" y="6059942"/>
              <a:ext cx="2535129" cy="347276"/>
              <a:chOff x="1229418" y="5980315"/>
              <a:chExt cx="3318031" cy="347276"/>
            </a:xfrm>
          </p:grpSpPr>
          <p:pic>
            <p:nvPicPr>
              <p:cNvPr id="68" name="Picture 6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29418" y="5980315"/>
                <a:ext cx="1071590" cy="34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grpSp>
            <p:nvGrpSpPr>
              <p:cNvPr id="107" name="Group 106"/>
              <p:cNvGrpSpPr/>
              <p:nvPr/>
            </p:nvGrpSpPr>
            <p:grpSpPr>
              <a:xfrm>
                <a:off x="2352638" y="5980315"/>
                <a:ext cx="2194811" cy="347276"/>
                <a:chOff x="2352638" y="5980315"/>
                <a:chExt cx="2194811" cy="347276"/>
              </a:xfrm>
            </p:grpSpPr>
            <p:pic>
              <p:nvPicPr>
                <p:cNvPr id="70" name="Picture 6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52638" y="5980315"/>
                  <a:ext cx="1071590" cy="34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pic>
              <p:nvPicPr>
                <p:cNvPr id="71" name="Picture 7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75859" y="5980315"/>
                  <a:ext cx="1071590" cy="34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gr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534" y="5264453"/>
              <a:ext cx="3598896" cy="697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grpSp>
      <p:grpSp>
        <p:nvGrpSpPr>
          <p:cNvPr id="37" name="WAP - System Center Fabric"/>
          <p:cNvGrpSpPr/>
          <p:nvPr/>
        </p:nvGrpSpPr>
        <p:grpSpPr>
          <a:xfrm>
            <a:off x="7057001" y="4625359"/>
            <a:ext cx="4578182" cy="422941"/>
            <a:chOff x="677699" y="4730754"/>
            <a:chExt cx="4578831" cy="423001"/>
          </a:xfrm>
          <a:solidFill>
            <a:schemeClr val="bg1">
              <a:lumMod val="25000"/>
            </a:schemeClr>
          </a:solidFill>
        </p:grpSpPr>
        <p:sp>
          <p:nvSpPr>
            <p:cNvPr id="78" name="Rectangle 77"/>
            <p:cNvSpPr/>
            <p:nvPr/>
          </p:nvSpPr>
          <p:spPr bwMode="auto">
            <a:xfrm>
              <a:off x="677699" y="4730754"/>
              <a:ext cx="4578831" cy="423001"/>
            </a:xfrm>
            <a:prstGeom prst="rect">
              <a:avLst/>
            </a:prstGeom>
            <a:grpFill/>
            <a:ln>
              <a:noFill/>
              <a:headEnd type="none" w="med" len="med"/>
              <a:tailEnd type="none" w="med" len="med"/>
            </a:ln>
            <a:effectLst/>
          </p:spPr>
          <p:txBody>
            <a:bodyPr lIns="76165" tIns="38082" rIns="76165" bIns="38082" rtlCol="0" anchor="ctr" anchorCtr="0"/>
            <a:lstStyle/>
            <a:p>
              <a:pPr marL="3174" algn="r" defTabSz="914045">
                <a:lnSpc>
                  <a:spcPct val="90000"/>
                </a:lnSpc>
                <a:spcAft>
                  <a:spcPts val="900"/>
                </a:spcAft>
                <a:buSzPct val="80000"/>
              </a:pPr>
              <a:endParaRPr lang="en-US" sz="1600" spc="-83" dirty="0">
                <a:solidFill>
                  <a:srgbClr val="FFFFFF">
                    <a:alpha val="99000"/>
                  </a:srgbClr>
                </a:solidFill>
                <a:latin typeface="Segoe UI Light" pitchFamily="34" charset="0"/>
              </a:endParaRPr>
            </a:p>
          </p:txBody>
        </p:sp>
        <p:pic>
          <p:nvPicPr>
            <p:cNvPr id="215" name="Picture 2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58854" y="4787854"/>
              <a:ext cx="1698029" cy="302352"/>
            </a:xfrm>
            <a:prstGeom prst="rect">
              <a:avLst/>
            </a:prstGeom>
            <a:grpFill/>
          </p:spPr>
        </p:pic>
        <p:sp>
          <p:nvSpPr>
            <p:cNvPr id="216" name="TextBox 215"/>
            <p:cNvSpPr txBox="1"/>
            <p:nvPr/>
          </p:nvSpPr>
          <p:spPr>
            <a:xfrm>
              <a:off x="2840796" y="4894218"/>
              <a:ext cx="1830119" cy="184692"/>
            </a:xfrm>
            <a:prstGeom prst="rect">
              <a:avLst/>
            </a:prstGeom>
            <a:grpFill/>
          </p:spPr>
          <p:txBody>
            <a:bodyPr wrap="none" lIns="0" tIns="0" rIns="0" bIns="0" rtlCol="0">
              <a:spAutoFit/>
            </a:bodyPr>
            <a:lstStyle/>
            <a:p>
              <a:pPr defTabSz="914188"/>
              <a:r>
                <a:rPr lang="en-US" sz="1200" spc="-70" dirty="0">
                  <a:solidFill>
                    <a:srgbClr val="EFEFEF"/>
                  </a:solidFill>
                  <a:latin typeface="+mj-lt"/>
                </a:rPr>
                <a:t>R2 w/ Service Provider Foundation</a:t>
              </a:r>
            </a:p>
          </p:txBody>
        </p:sp>
      </p:grpSp>
      <p:sp>
        <p:nvSpPr>
          <p:cNvPr id="99" name="WAP - Future"/>
          <p:cNvSpPr/>
          <p:nvPr/>
        </p:nvSpPr>
        <p:spPr bwMode="auto">
          <a:xfrm>
            <a:off x="9938903" y="3662150"/>
            <a:ext cx="1520846" cy="822966"/>
          </a:xfrm>
          <a:prstGeom prst="cloud">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886" fontAlgn="base">
              <a:spcBef>
                <a:spcPct val="0"/>
              </a:spcBef>
              <a:spcAft>
                <a:spcPct val="0"/>
              </a:spcAft>
            </a:pPr>
            <a:r>
              <a:rPr lang="en-US" sz="1400" spc="-51" dirty="0">
                <a:solidFill>
                  <a:schemeClr val="bg1">
                    <a:lumMod val="85000"/>
                  </a:schemeClr>
                </a:solidFill>
                <a:latin typeface="+mj-lt"/>
                <a:ea typeface="Segoe UI" pitchFamily="34" charset="0"/>
                <a:cs typeface="Segoe UI" pitchFamily="34" charset="0"/>
              </a:rPr>
              <a:t>Future Services</a:t>
            </a:r>
          </a:p>
        </p:txBody>
      </p:sp>
      <p:grpSp>
        <p:nvGrpSpPr>
          <p:cNvPr id="196" name="WAP - Service Bus"/>
          <p:cNvGrpSpPr/>
          <p:nvPr/>
        </p:nvGrpSpPr>
        <p:grpSpPr>
          <a:xfrm>
            <a:off x="9113430" y="3652298"/>
            <a:ext cx="625605" cy="919089"/>
            <a:chOff x="3815516" y="3462617"/>
            <a:chExt cx="525898" cy="1066800"/>
          </a:xfrm>
          <a:solidFill>
            <a:srgbClr val="8AC640"/>
          </a:solidFill>
          <a:effectLst/>
        </p:grpSpPr>
        <p:sp>
          <p:nvSpPr>
            <p:cNvPr id="234" name="Rectangle 233"/>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235" name="TextBox 234"/>
            <p:cNvSpPr txBox="1"/>
            <p:nvPr/>
          </p:nvSpPr>
          <p:spPr>
            <a:xfrm rot="5400000">
              <a:off x="3858574" y="3761117"/>
              <a:ext cx="428689"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Service </a:t>
              </a:r>
            </a:p>
            <a:p>
              <a:pPr algn="ctr" defTabSz="914188">
                <a:lnSpc>
                  <a:spcPct val="90000"/>
                </a:lnSpc>
                <a:spcBef>
                  <a:spcPct val="20000"/>
                </a:spcBef>
                <a:buSzPct val="80000"/>
              </a:pPr>
              <a:r>
                <a:rPr lang="en-US" sz="1200" dirty="0">
                  <a:solidFill>
                    <a:srgbClr val="FFFFFF"/>
                  </a:solidFill>
                </a:rPr>
                <a:t>Bus</a:t>
              </a:r>
            </a:p>
          </p:txBody>
        </p:sp>
      </p:grpSp>
      <p:grpSp>
        <p:nvGrpSpPr>
          <p:cNvPr id="115" name="WAP - SQL"/>
          <p:cNvGrpSpPr/>
          <p:nvPr/>
        </p:nvGrpSpPr>
        <p:grpSpPr>
          <a:xfrm>
            <a:off x="8429596" y="3652296"/>
            <a:ext cx="625605" cy="923927"/>
            <a:chOff x="3815517" y="3462618"/>
            <a:chExt cx="525898" cy="1072416"/>
          </a:xfrm>
          <a:solidFill>
            <a:srgbClr val="8AC640"/>
          </a:solidFill>
          <a:effectLst/>
        </p:grpSpPr>
        <p:sp>
          <p:nvSpPr>
            <p:cNvPr id="116" name="Rectangle 115"/>
            <p:cNvSpPr/>
            <p:nvPr/>
          </p:nvSpPr>
          <p:spPr bwMode="auto">
            <a:xfrm rot="5400000">
              <a:off x="3542258" y="3735877"/>
              <a:ext cx="1072416"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117" name="TextBox 116"/>
            <p:cNvSpPr txBox="1"/>
            <p:nvPr/>
          </p:nvSpPr>
          <p:spPr>
            <a:xfrm rot="5400000">
              <a:off x="3976462" y="3761116"/>
              <a:ext cx="19291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SQL</a:t>
              </a:r>
            </a:p>
          </p:txBody>
        </p:sp>
      </p:grpSp>
      <p:grpSp>
        <p:nvGrpSpPr>
          <p:cNvPr id="63" name="WAP - VMs"/>
          <p:cNvGrpSpPr/>
          <p:nvPr/>
        </p:nvGrpSpPr>
        <p:grpSpPr>
          <a:xfrm>
            <a:off x="7737368" y="3652296"/>
            <a:ext cx="625605" cy="923927"/>
            <a:chOff x="3815517" y="3462618"/>
            <a:chExt cx="525898" cy="1072416"/>
          </a:xfrm>
          <a:solidFill>
            <a:srgbClr val="8AC640"/>
          </a:solidFill>
          <a:effectLst/>
        </p:grpSpPr>
        <p:sp>
          <p:nvSpPr>
            <p:cNvPr id="64" name="Rectangle 63"/>
            <p:cNvSpPr/>
            <p:nvPr/>
          </p:nvSpPr>
          <p:spPr bwMode="auto">
            <a:xfrm rot="5400000">
              <a:off x="3542258" y="3735877"/>
              <a:ext cx="1072416"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65" name="TextBox 64"/>
            <p:cNvSpPr txBox="1"/>
            <p:nvPr/>
          </p:nvSpPr>
          <p:spPr>
            <a:xfrm rot="5400000">
              <a:off x="3976462" y="3761116"/>
              <a:ext cx="19291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VMs</a:t>
              </a:r>
            </a:p>
          </p:txBody>
        </p:sp>
      </p:grpSp>
      <p:grpSp>
        <p:nvGrpSpPr>
          <p:cNvPr id="60" name="WAP - Web Sites"/>
          <p:cNvGrpSpPr/>
          <p:nvPr/>
        </p:nvGrpSpPr>
        <p:grpSpPr>
          <a:xfrm>
            <a:off x="7057001" y="3652298"/>
            <a:ext cx="625605" cy="919088"/>
            <a:chOff x="3815516" y="3462617"/>
            <a:chExt cx="525898" cy="1066800"/>
          </a:xfrm>
          <a:solidFill>
            <a:srgbClr val="8AC640"/>
          </a:solidFill>
          <a:effectLst/>
        </p:grpSpPr>
        <p:sp>
          <p:nvSpPr>
            <p:cNvPr id="61" name="Rectangle 60"/>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62" name="TextBox 61"/>
            <p:cNvSpPr txBox="1"/>
            <p:nvPr/>
          </p:nvSpPr>
          <p:spPr>
            <a:xfrm rot="5400000">
              <a:off x="3858574" y="3761116"/>
              <a:ext cx="42869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Web</a:t>
              </a:r>
            </a:p>
            <a:p>
              <a:pPr algn="ctr" defTabSz="914188">
                <a:lnSpc>
                  <a:spcPct val="90000"/>
                </a:lnSpc>
                <a:spcBef>
                  <a:spcPct val="20000"/>
                </a:spcBef>
                <a:buSzPct val="80000"/>
              </a:pPr>
              <a:r>
                <a:rPr lang="en-US" sz="1200" dirty="0">
                  <a:solidFill>
                    <a:srgbClr val="FFFFFF"/>
                  </a:solidFill>
                </a:rPr>
                <a:t>Sites</a:t>
              </a:r>
            </a:p>
          </p:txBody>
        </p:sp>
      </p:grpSp>
      <p:sp>
        <p:nvSpPr>
          <p:cNvPr id="97" name="WAP - RDFE"/>
          <p:cNvSpPr/>
          <p:nvPr/>
        </p:nvSpPr>
        <p:spPr bwMode="auto">
          <a:xfrm>
            <a:off x="7064957" y="3170356"/>
            <a:ext cx="4559576" cy="43162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886" fontAlgn="base">
              <a:spcBef>
                <a:spcPct val="0"/>
              </a:spcBef>
              <a:spcAft>
                <a:spcPct val="0"/>
              </a:spcAft>
              <a:defRPr/>
            </a:pPr>
            <a:r>
              <a:rPr lang="en-US" sz="1600" kern="0" dirty="0">
                <a:gradFill>
                  <a:gsLst>
                    <a:gs pos="0">
                      <a:srgbClr val="FFFFFF"/>
                    </a:gs>
                    <a:gs pos="100000">
                      <a:srgbClr val="FFFFFF"/>
                    </a:gs>
                  </a:gsLst>
                  <a:lin ang="5400000" scaled="0"/>
                </a:gradFill>
                <a:latin typeface="+mj-lt"/>
              </a:rPr>
              <a:t>Service Management API</a:t>
            </a:r>
          </a:p>
        </p:txBody>
      </p:sp>
      <p:grpSp>
        <p:nvGrpSpPr>
          <p:cNvPr id="5" name="WAP - Admin"/>
          <p:cNvGrpSpPr/>
          <p:nvPr/>
        </p:nvGrpSpPr>
        <p:grpSpPr>
          <a:xfrm>
            <a:off x="7148381" y="1494264"/>
            <a:ext cx="1809026" cy="1540781"/>
            <a:chOff x="7367635" y="1569220"/>
            <a:chExt cx="1809283" cy="1541000"/>
          </a:xfrm>
        </p:grpSpPr>
        <p:grpSp>
          <p:nvGrpSpPr>
            <p:cNvPr id="4" name="WAP - Admin Frame"/>
            <p:cNvGrpSpPr/>
            <p:nvPr/>
          </p:nvGrpSpPr>
          <p:grpSpPr>
            <a:xfrm>
              <a:off x="7367635" y="1569220"/>
              <a:ext cx="1809283" cy="1256912"/>
              <a:chOff x="769091" y="1637316"/>
              <a:chExt cx="1809283" cy="1256912"/>
            </a:xfrm>
          </p:grpSpPr>
          <p:sp>
            <p:nvSpPr>
              <p:cNvPr id="186" name="Rectangle 185"/>
              <p:cNvSpPr/>
              <p:nvPr/>
            </p:nvSpPr>
            <p:spPr bwMode="auto">
              <a:xfrm>
                <a:off x="1566364" y="1638844"/>
                <a:ext cx="1012010" cy="1255384"/>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latin typeface="+mj-lt"/>
                </a:endParaRPr>
              </a:p>
            </p:txBody>
          </p:sp>
          <p:sp>
            <p:nvSpPr>
              <p:cNvPr id="187" name="Rectangle 186"/>
              <p:cNvSpPr/>
              <p:nvPr/>
            </p:nvSpPr>
            <p:spPr bwMode="auto">
              <a:xfrm>
                <a:off x="769091" y="1637316"/>
                <a:ext cx="805727" cy="1256911"/>
              </a:xfrm>
              <a:prstGeom prst="rect">
                <a:avLst/>
              </a:prstGeom>
              <a:solidFill>
                <a:srgbClr val="D98805"/>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latin typeface="+mj-lt"/>
                </a:endParaRPr>
              </a:p>
            </p:txBody>
          </p:sp>
          <p:sp>
            <p:nvSpPr>
              <p:cNvPr id="189" name="TextBox 188"/>
              <p:cNvSpPr txBox="1"/>
              <p:nvPr/>
            </p:nvSpPr>
            <p:spPr>
              <a:xfrm>
                <a:off x="858037" y="1722958"/>
                <a:ext cx="402411" cy="897297"/>
              </a:xfrm>
              <a:prstGeom prst="rect">
                <a:avLst/>
              </a:prstGeom>
              <a:noFill/>
            </p:spPr>
            <p:txBody>
              <a:bodyPr wrap="none" lIns="0" tIns="0" rIns="0" bIns="0" rtlCol="0">
                <a:spAutoFit/>
              </a:bodyPr>
              <a:lstStyle/>
              <a:p>
                <a:pPr defTabSz="914186">
                  <a:lnSpc>
                    <a:spcPct val="90000"/>
                  </a:lnSpc>
                  <a:spcBef>
                    <a:spcPct val="20000"/>
                  </a:spcBef>
                  <a:buSzPct val="80000"/>
                  <a:defRPr/>
                </a:pPr>
                <a:r>
                  <a:rPr lang="en-US" sz="1100" kern="0" dirty="0">
                    <a:solidFill>
                      <a:schemeClr val="bg1">
                        <a:lumMod val="10000"/>
                      </a:schemeClr>
                    </a:solidFill>
                    <a:latin typeface="+mj-lt"/>
                  </a:rPr>
                  <a:t>Service</a:t>
                </a:r>
              </a:p>
              <a:p>
                <a:pPr defTabSz="914186">
                  <a:lnSpc>
                    <a:spcPct val="90000"/>
                  </a:lnSpc>
                  <a:spcBef>
                    <a:spcPct val="20000"/>
                  </a:spcBef>
                  <a:buSzPct val="80000"/>
                  <a:defRPr/>
                </a:pPr>
                <a:r>
                  <a:rPr lang="en-US" sz="1100" kern="0" dirty="0">
                    <a:solidFill>
                      <a:schemeClr val="bg1">
                        <a:lumMod val="10000"/>
                      </a:schemeClr>
                    </a:solidFill>
                    <a:latin typeface="+mj-lt"/>
                  </a:rPr>
                  <a:t>Plans</a:t>
                </a:r>
              </a:p>
              <a:p>
                <a:pPr defTabSz="914186">
                  <a:lnSpc>
                    <a:spcPct val="90000"/>
                  </a:lnSpc>
                  <a:spcBef>
                    <a:spcPct val="20000"/>
                  </a:spcBef>
                  <a:buSzPct val="80000"/>
                  <a:defRPr/>
                </a:pPr>
                <a:r>
                  <a:rPr lang="en-US" sz="1100" kern="0" dirty="0">
                    <a:solidFill>
                      <a:schemeClr val="bg1">
                        <a:lumMod val="10000"/>
                      </a:schemeClr>
                    </a:solidFill>
                    <a:latin typeface="+mj-lt"/>
                  </a:rPr>
                  <a:t>Users</a:t>
                </a:r>
              </a:p>
              <a:p>
                <a:pPr defTabSz="914186">
                  <a:lnSpc>
                    <a:spcPct val="90000"/>
                  </a:lnSpc>
                  <a:spcBef>
                    <a:spcPct val="20000"/>
                  </a:spcBef>
                  <a:buSzPct val="80000"/>
                  <a:defRPr/>
                </a:pPr>
                <a:endParaRPr lang="en-US" sz="1100" kern="0" dirty="0">
                  <a:solidFill>
                    <a:schemeClr val="bg1">
                      <a:lumMod val="10000"/>
                    </a:schemeClr>
                  </a:solidFill>
                  <a:latin typeface="+mj-lt"/>
                </a:endParaRPr>
              </a:p>
              <a:p>
                <a:pPr defTabSz="914186">
                  <a:lnSpc>
                    <a:spcPct val="90000"/>
                  </a:lnSpc>
                  <a:spcBef>
                    <a:spcPct val="20000"/>
                  </a:spcBef>
                  <a:buSzPct val="80000"/>
                  <a:defRPr/>
                </a:pPr>
                <a:endParaRPr lang="en-US" sz="1100" kern="0" dirty="0">
                  <a:solidFill>
                    <a:schemeClr val="bg1">
                      <a:lumMod val="10000"/>
                    </a:schemeClr>
                  </a:solidFill>
                  <a:latin typeface="+mj-lt"/>
                </a:endParaRPr>
              </a:p>
            </p:txBody>
          </p:sp>
          <p:sp>
            <p:nvSpPr>
              <p:cNvPr id="190" name="TextBox 189"/>
              <p:cNvSpPr txBox="1"/>
              <p:nvPr/>
            </p:nvSpPr>
            <p:spPr>
              <a:xfrm>
                <a:off x="775299" y="1846226"/>
                <a:ext cx="65" cy="152371"/>
              </a:xfrm>
              <a:prstGeom prst="rect">
                <a:avLst/>
              </a:prstGeom>
              <a:noFill/>
            </p:spPr>
            <p:txBody>
              <a:bodyPr wrap="none" lIns="0" tIns="0" rIns="0" bIns="0" rtlCol="0">
                <a:spAutoFit/>
              </a:bodyPr>
              <a:lstStyle/>
              <a:p>
                <a:pPr defTabSz="914186">
                  <a:lnSpc>
                    <a:spcPct val="90000"/>
                  </a:lnSpc>
                  <a:spcBef>
                    <a:spcPct val="20000"/>
                  </a:spcBef>
                  <a:buSzPct val="80000"/>
                  <a:defRPr/>
                </a:pPr>
                <a:endParaRPr lang="en-US" sz="1100" kern="0" dirty="0">
                  <a:solidFill>
                    <a:srgbClr val="FFFFFF">
                      <a:lumMod val="50000"/>
                    </a:srgbClr>
                  </a:solidFill>
                  <a:latin typeface="+mj-lt"/>
                </a:endParaRPr>
              </a:p>
            </p:txBody>
          </p:sp>
          <p:sp>
            <p:nvSpPr>
              <p:cNvPr id="192" name="TextBox 191"/>
              <p:cNvSpPr txBox="1"/>
              <p:nvPr/>
            </p:nvSpPr>
            <p:spPr>
              <a:xfrm>
                <a:off x="780405" y="2043832"/>
                <a:ext cx="65" cy="152371"/>
              </a:xfrm>
              <a:prstGeom prst="rect">
                <a:avLst/>
              </a:prstGeom>
              <a:noFill/>
            </p:spPr>
            <p:txBody>
              <a:bodyPr wrap="none" lIns="0" tIns="0" rIns="0" bIns="0" rtlCol="0">
                <a:spAutoFit/>
              </a:bodyPr>
              <a:lstStyle/>
              <a:p>
                <a:pPr defTabSz="914186">
                  <a:lnSpc>
                    <a:spcPct val="90000"/>
                  </a:lnSpc>
                  <a:spcBef>
                    <a:spcPct val="20000"/>
                  </a:spcBef>
                  <a:buSzPct val="80000"/>
                  <a:defRPr/>
                </a:pPr>
                <a:endParaRPr lang="en-US" sz="1100" kern="0" dirty="0">
                  <a:solidFill>
                    <a:srgbClr val="FFFFFF">
                      <a:lumMod val="50000"/>
                    </a:srgbClr>
                  </a:solidFill>
                  <a:latin typeface="+mj-lt"/>
                </a:endParaRPr>
              </a:p>
            </p:txBody>
          </p:sp>
          <p:sp>
            <p:nvSpPr>
              <p:cNvPr id="195" name="TextBox 194"/>
              <p:cNvSpPr txBox="1"/>
              <p:nvPr/>
            </p:nvSpPr>
            <p:spPr>
              <a:xfrm>
                <a:off x="1626321" y="1982865"/>
                <a:ext cx="891508" cy="443261"/>
              </a:xfrm>
              <a:prstGeom prst="rect">
                <a:avLst/>
              </a:prstGeom>
              <a:noFill/>
            </p:spPr>
            <p:txBody>
              <a:bodyPr wrap="square" lIns="0" tIns="0" rIns="0" bIns="0" rtlCol="0">
                <a:spAutoFit/>
              </a:bodyPr>
              <a:lstStyle/>
              <a:p>
                <a:pPr algn="ctr" defTabSz="914188">
                  <a:lnSpc>
                    <a:spcPct val="90000"/>
                  </a:lnSpc>
                  <a:spcBef>
                    <a:spcPct val="20000"/>
                  </a:spcBef>
                  <a:buSzPct val="80000"/>
                  <a:defRPr/>
                </a:pPr>
                <a:r>
                  <a:rPr lang="en-US" sz="1600" kern="0" dirty="0">
                    <a:solidFill>
                      <a:schemeClr val="tx1">
                        <a:lumMod val="75000"/>
                        <a:lumOff val="25000"/>
                      </a:schemeClr>
                    </a:solidFill>
                    <a:latin typeface="+mj-lt"/>
                  </a:rPr>
                  <a:t>Provider Portal</a:t>
                </a:r>
              </a:p>
            </p:txBody>
          </p:sp>
        </p:grpSp>
        <p:sp>
          <p:nvSpPr>
            <p:cNvPr id="135" name="WAP - Admin Cmd Bar"/>
            <p:cNvSpPr/>
            <p:nvPr/>
          </p:nvSpPr>
          <p:spPr bwMode="auto">
            <a:xfrm>
              <a:off x="7367635" y="2796186"/>
              <a:ext cx="1809283" cy="314034"/>
            </a:xfrm>
            <a:prstGeom prst="rect">
              <a:avLst/>
            </a:prstGeom>
            <a:solidFill>
              <a:schemeClr val="bg1">
                <a:lumMod val="50000"/>
              </a:scheme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136" name="WAP - Admin (+) &quot;New&quot;" descr="http://sharepoint/sites/AzureUX/Shared%20Documents/Design%20Team/Iconography/Production/White/icon-add-32-w-idl.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408604" y="2864370"/>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WAP - Tenant"/>
          <p:cNvGrpSpPr/>
          <p:nvPr/>
        </p:nvGrpSpPr>
        <p:grpSpPr>
          <a:xfrm>
            <a:off x="9025130" y="1494266"/>
            <a:ext cx="2524749" cy="1543556"/>
            <a:chOff x="9244651" y="1569222"/>
            <a:chExt cx="2525107" cy="1543775"/>
          </a:xfrm>
        </p:grpSpPr>
        <p:grpSp>
          <p:nvGrpSpPr>
            <p:cNvPr id="2" name="WAP - Tenant Frame"/>
            <p:cNvGrpSpPr/>
            <p:nvPr/>
          </p:nvGrpSpPr>
          <p:grpSpPr>
            <a:xfrm>
              <a:off x="9244651" y="1569222"/>
              <a:ext cx="2525107" cy="1237466"/>
              <a:chOff x="2642049" y="1623481"/>
              <a:chExt cx="2525107" cy="1238831"/>
            </a:xfrm>
          </p:grpSpPr>
          <p:sp>
            <p:nvSpPr>
              <p:cNvPr id="197" name="Rectangle 196"/>
              <p:cNvSpPr/>
              <p:nvPr/>
            </p:nvSpPr>
            <p:spPr bwMode="auto">
              <a:xfrm>
                <a:off x="3433049" y="1623482"/>
                <a:ext cx="1734107" cy="1238830"/>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latin typeface="+mj-lt"/>
                </a:endParaRPr>
              </a:p>
            </p:txBody>
          </p:sp>
          <p:sp>
            <p:nvSpPr>
              <p:cNvPr id="198" name="Rectangle 197"/>
              <p:cNvSpPr/>
              <p:nvPr/>
            </p:nvSpPr>
            <p:spPr bwMode="auto">
              <a:xfrm>
                <a:off x="2642049" y="1623481"/>
                <a:ext cx="813646" cy="1229977"/>
              </a:xfrm>
              <a:prstGeom prst="rect">
                <a:avLst/>
              </a:prstGeom>
              <a:solidFill>
                <a:srgbClr val="2AABE5"/>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latin typeface="+mj-lt"/>
                </a:endParaRPr>
              </a:p>
            </p:txBody>
          </p:sp>
          <p:sp>
            <p:nvSpPr>
              <p:cNvPr id="148" name="TextBox 147"/>
              <p:cNvSpPr txBox="1"/>
              <p:nvPr/>
            </p:nvSpPr>
            <p:spPr>
              <a:xfrm>
                <a:off x="3759952" y="1897136"/>
                <a:ext cx="1168327" cy="665625"/>
              </a:xfrm>
              <a:prstGeom prst="rect">
                <a:avLst/>
              </a:prstGeom>
              <a:noFill/>
            </p:spPr>
            <p:txBody>
              <a:bodyPr wrap="square" lIns="0" tIns="0" rIns="0" bIns="0" rtlCol="0">
                <a:spAutoFit/>
              </a:bodyPr>
              <a:lstStyle/>
              <a:p>
                <a:pPr algn="ctr" defTabSz="914188">
                  <a:lnSpc>
                    <a:spcPct val="90000"/>
                  </a:lnSpc>
                  <a:spcBef>
                    <a:spcPct val="20000"/>
                  </a:spcBef>
                  <a:buSzPct val="80000"/>
                  <a:defRPr/>
                </a:pPr>
                <a:r>
                  <a:rPr lang="en-US" sz="1600" kern="0" dirty="0">
                    <a:solidFill>
                      <a:schemeClr val="tx1">
                        <a:lumMod val="75000"/>
                        <a:lumOff val="25000"/>
                      </a:schemeClr>
                    </a:solidFill>
                    <a:latin typeface="+mj-lt"/>
                  </a:rPr>
                  <a:t>Consumer Self-Service</a:t>
                </a:r>
                <a:br>
                  <a:rPr lang="en-US" sz="1600" kern="0" dirty="0">
                    <a:solidFill>
                      <a:schemeClr val="tx1">
                        <a:lumMod val="75000"/>
                        <a:lumOff val="25000"/>
                      </a:schemeClr>
                    </a:solidFill>
                    <a:latin typeface="+mj-lt"/>
                  </a:rPr>
                </a:br>
                <a:r>
                  <a:rPr lang="en-US" sz="1600" kern="0" dirty="0">
                    <a:solidFill>
                      <a:schemeClr val="tx1">
                        <a:lumMod val="75000"/>
                        <a:lumOff val="25000"/>
                      </a:schemeClr>
                    </a:solidFill>
                    <a:latin typeface="+mj-lt"/>
                  </a:rPr>
                  <a:t>Portal</a:t>
                </a:r>
              </a:p>
            </p:txBody>
          </p:sp>
        </p:grpSp>
        <p:sp>
          <p:nvSpPr>
            <p:cNvPr id="245" name="WAP - Tenant left nav items"/>
            <p:cNvSpPr txBox="1"/>
            <p:nvPr/>
          </p:nvSpPr>
          <p:spPr>
            <a:xfrm>
              <a:off x="9322624" y="1660805"/>
              <a:ext cx="564337" cy="897296"/>
            </a:xfrm>
            <a:prstGeom prst="rect">
              <a:avLst/>
            </a:prstGeom>
            <a:noFill/>
          </p:spPr>
          <p:txBody>
            <a:bodyPr wrap="none" lIns="0" tIns="0" rIns="0" bIns="0" rtlCol="0">
              <a:spAutoFit/>
            </a:bodyPr>
            <a:lstStyle/>
            <a:p>
              <a:pPr defTabSz="914186">
                <a:lnSpc>
                  <a:spcPct val="90000"/>
                </a:lnSpc>
                <a:spcBef>
                  <a:spcPct val="20000"/>
                </a:spcBef>
                <a:buSzPct val="80000"/>
                <a:defRPr/>
              </a:pPr>
              <a:r>
                <a:rPr lang="en-US" sz="1100" kern="0" dirty="0">
                  <a:solidFill>
                    <a:schemeClr val="bg1"/>
                  </a:solidFill>
                  <a:latin typeface="+mj-lt"/>
                </a:rPr>
                <a:t>Web Sites</a:t>
              </a:r>
            </a:p>
            <a:p>
              <a:pPr defTabSz="914186">
                <a:lnSpc>
                  <a:spcPct val="90000"/>
                </a:lnSpc>
                <a:spcBef>
                  <a:spcPct val="20000"/>
                </a:spcBef>
                <a:buSzPct val="80000"/>
                <a:defRPr/>
              </a:pPr>
              <a:r>
                <a:rPr lang="en-US" sz="1100" kern="0" dirty="0">
                  <a:solidFill>
                    <a:schemeClr val="bg1"/>
                  </a:solidFill>
                  <a:latin typeface="+mj-lt"/>
                </a:rPr>
                <a:t>Apps</a:t>
              </a:r>
            </a:p>
            <a:p>
              <a:pPr defTabSz="914186">
                <a:lnSpc>
                  <a:spcPct val="90000"/>
                </a:lnSpc>
                <a:spcBef>
                  <a:spcPct val="20000"/>
                </a:spcBef>
                <a:buSzPct val="80000"/>
                <a:defRPr/>
              </a:pPr>
              <a:r>
                <a:rPr lang="en-US" sz="1100" kern="0" dirty="0">
                  <a:solidFill>
                    <a:schemeClr val="bg1"/>
                  </a:solidFill>
                  <a:latin typeface="+mj-lt"/>
                </a:rPr>
                <a:t>Database</a:t>
              </a:r>
            </a:p>
            <a:p>
              <a:pPr defTabSz="914186">
                <a:lnSpc>
                  <a:spcPct val="90000"/>
                </a:lnSpc>
                <a:spcBef>
                  <a:spcPct val="20000"/>
                </a:spcBef>
                <a:buSzPct val="80000"/>
                <a:defRPr/>
              </a:pPr>
              <a:r>
                <a:rPr lang="en-US" sz="1100" kern="0" dirty="0">
                  <a:solidFill>
                    <a:schemeClr val="bg1"/>
                  </a:solidFill>
                  <a:latin typeface="+mj-lt"/>
                </a:rPr>
                <a:t>VMs</a:t>
              </a:r>
            </a:p>
            <a:p>
              <a:pPr defTabSz="914186">
                <a:lnSpc>
                  <a:spcPct val="90000"/>
                </a:lnSpc>
                <a:spcBef>
                  <a:spcPct val="20000"/>
                </a:spcBef>
                <a:buSzPct val="80000"/>
                <a:defRPr/>
              </a:pPr>
              <a:endParaRPr lang="en-US" sz="1100" kern="0" dirty="0">
                <a:solidFill>
                  <a:schemeClr val="bg1"/>
                </a:solidFill>
                <a:latin typeface="+mj-lt"/>
              </a:endParaRPr>
            </a:p>
          </p:txBody>
        </p:sp>
        <p:sp>
          <p:nvSpPr>
            <p:cNvPr id="248" name="WAP - Tenant Cmd Bar"/>
            <p:cNvSpPr/>
            <p:nvPr/>
          </p:nvSpPr>
          <p:spPr bwMode="auto">
            <a:xfrm>
              <a:off x="9245535" y="2798963"/>
              <a:ext cx="2524223" cy="314034"/>
            </a:xfrm>
            <a:prstGeom prst="rect">
              <a:avLst/>
            </a:prstGeom>
            <a:solidFill>
              <a:schemeClr val="bg1">
                <a:lumMod val="50000"/>
              </a:scheme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217" name="WAP - Tenant (+) &quot;New&quot;" descr="http://sharepoint/sites/AzureUX/Shared%20Documents/Design%20Team/Iconography/Production/White/icon-add-32-w-idl.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286504" y="2867147"/>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WAP - Service Provider Cloud"/>
          <p:cNvGrpSpPr/>
          <p:nvPr/>
        </p:nvGrpSpPr>
        <p:grpSpPr>
          <a:xfrm>
            <a:off x="9353629" y="718497"/>
            <a:ext cx="1039278" cy="617489"/>
            <a:chOff x="1682418" y="861439"/>
            <a:chExt cx="1039426" cy="617576"/>
          </a:xfrm>
          <a:effectLst/>
        </p:grpSpPr>
        <p:pic>
          <p:nvPicPr>
            <p:cNvPr id="66" name="Picture 2" descr="C:\Users\chrisw\Desktop\Cloud Services 3.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883074" y="861439"/>
              <a:ext cx="638114" cy="42987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682418" y="1354347"/>
              <a:ext cx="1039426" cy="124668"/>
            </a:xfrm>
            <a:prstGeom prst="rect">
              <a:avLst/>
            </a:prstGeom>
            <a:noFill/>
          </p:spPr>
          <p:txBody>
            <a:bodyPr wrap="square" lIns="0" tIns="0" rIns="0" bIns="0" rtlCol="0">
              <a:spAutoFit/>
            </a:bodyPr>
            <a:lstStyle/>
            <a:p>
              <a:pPr algn="ctr" defTabSz="914188">
                <a:lnSpc>
                  <a:spcPct val="90000"/>
                </a:lnSpc>
                <a:spcBef>
                  <a:spcPct val="20000"/>
                </a:spcBef>
                <a:buSzPct val="80000"/>
              </a:pPr>
              <a:r>
                <a:rPr lang="en-US" sz="900" dirty="0">
                  <a:solidFill>
                    <a:srgbClr val="FFFFFF"/>
                  </a:solidFill>
                </a:rPr>
                <a:t>Service Provider</a:t>
              </a:r>
            </a:p>
          </p:txBody>
        </p:sp>
      </p:grpSp>
      <p:grpSp>
        <p:nvGrpSpPr>
          <p:cNvPr id="88" name="WAP - Customer Cloud"/>
          <p:cNvGrpSpPr/>
          <p:nvPr/>
        </p:nvGrpSpPr>
        <p:grpSpPr>
          <a:xfrm>
            <a:off x="8270158" y="645430"/>
            <a:ext cx="778879" cy="730134"/>
            <a:chOff x="799952" y="788362"/>
            <a:chExt cx="778989" cy="730238"/>
          </a:xfrm>
          <a:effectLst/>
        </p:grpSpPr>
        <p:pic>
          <p:nvPicPr>
            <p:cNvPr id="67" name="Picture 4" descr="\\MAGNUM\Projects\Microsoft\Cloud Power FY12\Design\ICONS_PNG\Private_Cloud.png"/>
            <p:cNvPicPr>
              <a:picLocks noChangeAspect="1" noChangeArrowheads="1"/>
            </p:cNvPicPr>
            <p:nvPr/>
          </p:nvPicPr>
          <p:blipFill>
            <a:blip r:embed="rId9" cstate="print">
              <a:lum bright="100000"/>
            </a:blip>
            <a:srcRect/>
            <a:stretch>
              <a:fillRect/>
            </a:stretch>
          </p:blipFill>
          <p:spPr bwMode="auto">
            <a:xfrm>
              <a:off x="799952" y="788362"/>
              <a:ext cx="778989" cy="730238"/>
            </a:xfrm>
            <a:prstGeom prst="rect">
              <a:avLst/>
            </a:prstGeom>
            <a:noFill/>
          </p:spPr>
        </p:pic>
        <p:sp>
          <p:nvSpPr>
            <p:cNvPr id="86" name="TextBox 85"/>
            <p:cNvSpPr txBox="1"/>
            <p:nvPr/>
          </p:nvSpPr>
          <p:spPr>
            <a:xfrm>
              <a:off x="834829" y="1354347"/>
              <a:ext cx="657541" cy="124668"/>
            </a:xfrm>
            <a:prstGeom prst="rect">
              <a:avLst/>
            </a:prstGeom>
            <a:noFill/>
          </p:spPr>
          <p:txBody>
            <a:bodyPr wrap="square" lIns="0" tIns="0" rIns="0" bIns="0" rtlCol="0">
              <a:spAutoFit/>
            </a:bodyPr>
            <a:lstStyle/>
            <a:p>
              <a:pPr algn="ctr" defTabSz="914188">
                <a:lnSpc>
                  <a:spcPct val="90000"/>
                </a:lnSpc>
                <a:spcBef>
                  <a:spcPct val="20000"/>
                </a:spcBef>
                <a:buSzPct val="80000"/>
              </a:pPr>
              <a:r>
                <a:rPr lang="en-US" sz="900" dirty="0">
                  <a:solidFill>
                    <a:srgbClr val="FFFFFF"/>
                  </a:solidFill>
                </a:rPr>
                <a:t>Customer</a:t>
              </a:r>
            </a:p>
          </p:txBody>
        </p:sp>
      </p:grpSp>
      <p:grpSp>
        <p:nvGrpSpPr>
          <p:cNvPr id="32" name="Arrow - Self Service Moves"/>
          <p:cNvGrpSpPr/>
          <p:nvPr/>
        </p:nvGrpSpPr>
        <p:grpSpPr>
          <a:xfrm>
            <a:off x="5190569" y="1608033"/>
            <a:ext cx="1722844" cy="844425"/>
            <a:chOff x="5420765" y="1683005"/>
            <a:chExt cx="1723089" cy="844544"/>
          </a:xfrm>
          <a:solidFill>
            <a:srgbClr val="007233"/>
          </a:solidFill>
        </p:grpSpPr>
        <p:sp>
          <p:nvSpPr>
            <p:cNvPr id="220" name="Left Arrow 219"/>
            <p:cNvSpPr/>
            <p:nvPr/>
          </p:nvSpPr>
          <p:spPr bwMode="auto">
            <a:xfrm rot="10800000">
              <a:off x="5420765" y="1683005"/>
              <a:ext cx="1723089" cy="844544"/>
            </a:xfrm>
            <a:prstGeom prst="leftArrow">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solidFill>
                  <a:schemeClr val="tx1"/>
                </a:solidFill>
              </a:endParaRPr>
            </a:p>
          </p:txBody>
        </p:sp>
        <p:sp>
          <p:nvSpPr>
            <p:cNvPr id="221" name="TextBox 220"/>
            <p:cNvSpPr txBox="1"/>
            <p:nvPr/>
          </p:nvSpPr>
          <p:spPr>
            <a:xfrm>
              <a:off x="5472477" y="1926100"/>
              <a:ext cx="1460222" cy="353993"/>
            </a:xfrm>
            <a:prstGeom prst="rect">
              <a:avLst/>
            </a:prstGeom>
            <a:grpFill/>
            <a:ln>
              <a:noFill/>
            </a:ln>
          </p:spPr>
          <p:txBody>
            <a:bodyPr wrap="square" lIns="0" tIns="0" rIns="0" bIns="0" rtlCol="0">
              <a:spAutoFit/>
            </a:bodyPr>
            <a:lstStyle/>
            <a:p>
              <a:pPr algn="ctr" defTabSz="913924" fontAlgn="base">
                <a:spcBef>
                  <a:spcPct val="0"/>
                </a:spcBef>
                <a:spcAft>
                  <a:spcPct val="0"/>
                </a:spcAft>
              </a:pPr>
              <a:r>
                <a:rPr lang="en-US" sz="1150" dirty="0">
                  <a:solidFill>
                    <a:schemeClr val="bg1"/>
                  </a:solidFill>
                  <a:latin typeface="+mj-lt"/>
                </a:rPr>
                <a:t>Self Service Portal Moves On-Premises</a:t>
              </a:r>
            </a:p>
          </p:txBody>
        </p:sp>
      </p:grpSp>
      <p:grpSp>
        <p:nvGrpSpPr>
          <p:cNvPr id="222" name="Arrow - Common Mgmt"/>
          <p:cNvGrpSpPr/>
          <p:nvPr/>
        </p:nvGrpSpPr>
        <p:grpSpPr>
          <a:xfrm>
            <a:off x="5141705" y="2949532"/>
            <a:ext cx="1800183" cy="781381"/>
            <a:chOff x="5314136" y="2785351"/>
            <a:chExt cx="1800438" cy="781492"/>
          </a:xfrm>
          <a:solidFill>
            <a:srgbClr val="007233"/>
          </a:solidFill>
          <a:effectLst/>
        </p:grpSpPr>
        <p:sp>
          <p:nvSpPr>
            <p:cNvPr id="223" name="Left-Right Arrow 222"/>
            <p:cNvSpPr/>
            <p:nvPr/>
          </p:nvSpPr>
          <p:spPr bwMode="auto">
            <a:xfrm>
              <a:off x="5314136" y="2785351"/>
              <a:ext cx="1800438" cy="781492"/>
            </a:xfrm>
            <a:prstGeom prst="leftRightArrow">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solidFill>
                  <a:schemeClr val="tx1"/>
                </a:solidFill>
              </a:endParaRPr>
            </a:p>
          </p:txBody>
        </p:sp>
        <p:sp>
          <p:nvSpPr>
            <p:cNvPr id="224" name="TextBox 223"/>
            <p:cNvSpPr txBox="1"/>
            <p:nvPr/>
          </p:nvSpPr>
          <p:spPr>
            <a:xfrm>
              <a:off x="5621275" y="3012530"/>
              <a:ext cx="1186159" cy="318594"/>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wrap="square" lIns="0" tIns="0" rIns="0" bIns="0" rtlCol="0">
              <a:spAutoFit/>
            </a:bodyPr>
            <a:lstStyle/>
            <a:p>
              <a:pPr algn="ctr" defTabSz="914188">
                <a:lnSpc>
                  <a:spcPct val="90000"/>
                </a:lnSpc>
                <a:spcBef>
                  <a:spcPct val="20000"/>
                </a:spcBef>
                <a:buSzPct val="80000"/>
              </a:pPr>
              <a:r>
                <a:rPr lang="en-US" sz="1150" dirty="0">
                  <a:solidFill>
                    <a:schemeClr val="bg1"/>
                  </a:solidFill>
                  <a:latin typeface="+mj-lt"/>
                </a:rPr>
                <a:t>Common Mgt. Experience</a:t>
              </a:r>
            </a:p>
          </p:txBody>
        </p:sp>
      </p:grpSp>
      <p:grpSp>
        <p:nvGrpSpPr>
          <p:cNvPr id="228" name="Arrow - Workload Port"/>
          <p:cNvGrpSpPr/>
          <p:nvPr/>
        </p:nvGrpSpPr>
        <p:grpSpPr>
          <a:xfrm>
            <a:off x="5138539" y="4809339"/>
            <a:ext cx="1800183" cy="781381"/>
            <a:chOff x="5260615" y="4577751"/>
            <a:chExt cx="1800438" cy="781492"/>
          </a:xfrm>
          <a:solidFill>
            <a:srgbClr val="007233"/>
          </a:solidFill>
          <a:effectLst/>
        </p:grpSpPr>
        <p:sp>
          <p:nvSpPr>
            <p:cNvPr id="229" name="Left-Right Arrow 228"/>
            <p:cNvSpPr/>
            <p:nvPr/>
          </p:nvSpPr>
          <p:spPr bwMode="auto">
            <a:xfrm>
              <a:off x="5260615" y="4577751"/>
              <a:ext cx="1800438" cy="781492"/>
            </a:xfrm>
            <a:prstGeom prst="leftRightArrow">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solidFill>
                  <a:schemeClr val="tx1"/>
                </a:solidFill>
              </a:endParaRPr>
            </a:p>
          </p:txBody>
        </p:sp>
        <p:sp>
          <p:nvSpPr>
            <p:cNvPr id="230" name="TextBox 229"/>
            <p:cNvSpPr txBox="1"/>
            <p:nvPr/>
          </p:nvSpPr>
          <p:spPr>
            <a:xfrm>
              <a:off x="5497233" y="4882385"/>
              <a:ext cx="1327201" cy="159297"/>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wrap="square" lIns="0" tIns="0" rIns="0" bIns="0" rtlCol="0">
              <a:spAutoFit/>
            </a:bodyPr>
            <a:lstStyle/>
            <a:p>
              <a:pPr algn="ctr" defTabSz="914188">
                <a:lnSpc>
                  <a:spcPct val="90000"/>
                </a:lnSpc>
                <a:spcBef>
                  <a:spcPct val="20000"/>
                </a:spcBef>
                <a:buSzPct val="80000"/>
              </a:pPr>
              <a:r>
                <a:rPr lang="en-US" sz="1150" dirty="0">
                  <a:solidFill>
                    <a:schemeClr val="bg1"/>
                  </a:solidFill>
                  <a:latin typeface="+mj-lt"/>
                </a:rPr>
                <a:t>Workloads</a:t>
              </a:r>
            </a:p>
          </p:txBody>
        </p:sp>
      </p:grpSp>
      <p:grpSp>
        <p:nvGrpSpPr>
          <p:cNvPr id="33" name="Arrow - Move On-Premises"/>
          <p:cNvGrpSpPr/>
          <p:nvPr/>
        </p:nvGrpSpPr>
        <p:grpSpPr>
          <a:xfrm>
            <a:off x="5195812" y="3727297"/>
            <a:ext cx="1740043" cy="850603"/>
            <a:chOff x="5431620" y="3802570"/>
            <a:chExt cx="1740289" cy="850723"/>
          </a:xfrm>
          <a:solidFill>
            <a:schemeClr val="bg1"/>
          </a:solidFill>
        </p:grpSpPr>
        <p:sp>
          <p:nvSpPr>
            <p:cNvPr id="226" name="Left Arrow 225"/>
            <p:cNvSpPr/>
            <p:nvPr/>
          </p:nvSpPr>
          <p:spPr bwMode="auto">
            <a:xfrm rot="10800000">
              <a:off x="5431620" y="3802570"/>
              <a:ext cx="1740289" cy="850723"/>
            </a:xfrm>
            <a:prstGeom prst="leftArrow">
              <a:avLst/>
            </a:prstGeom>
            <a:solidFill>
              <a:srgbClr val="007233"/>
            </a:solid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solidFill>
                  <a:schemeClr val="tx1"/>
                </a:solidFill>
              </a:endParaRPr>
            </a:p>
          </p:txBody>
        </p:sp>
        <p:sp>
          <p:nvSpPr>
            <p:cNvPr id="227" name="TextBox 226"/>
            <p:cNvSpPr txBox="1"/>
            <p:nvPr/>
          </p:nvSpPr>
          <p:spPr>
            <a:xfrm>
              <a:off x="5458825" y="4084249"/>
              <a:ext cx="1574192" cy="318594"/>
            </a:xfrm>
            <a:prstGeom prst="rect">
              <a:avLst/>
            </a:prstGeom>
            <a:solidFill>
              <a:srgbClr val="007233"/>
            </a:solidFill>
            <a:ln>
              <a:noFill/>
            </a:ln>
          </p:spPr>
          <p:style>
            <a:lnRef idx="3">
              <a:schemeClr val="lt1"/>
            </a:lnRef>
            <a:fillRef idx="1">
              <a:schemeClr val="accent4"/>
            </a:fillRef>
            <a:effectRef idx="1">
              <a:schemeClr val="accent4"/>
            </a:effectRef>
            <a:fontRef idx="minor">
              <a:schemeClr val="lt1"/>
            </a:fontRef>
          </p:style>
          <p:txBody>
            <a:bodyPr wrap="square" lIns="0" tIns="0" rIns="0" bIns="0" rtlCol="0">
              <a:spAutoFit/>
            </a:bodyPr>
            <a:lstStyle/>
            <a:p>
              <a:pPr algn="ctr" defTabSz="914188">
                <a:lnSpc>
                  <a:spcPct val="90000"/>
                </a:lnSpc>
                <a:spcBef>
                  <a:spcPct val="20000"/>
                </a:spcBef>
                <a:buSzPct val="80000"/>
              </a:pPr>
              <a:r>
                <a:rPr lang="en-US" sz="1150" dirty="0">
                  <a:solidFill>
                    <a:schemeClr val="bg1"/>
                  </a:solidFill>
                  <a:latin typeface="+mj-lt"/>
                </a:rPr>
                <a:t>Cloud-Enabled Services Move On-Premises</a:t>
              </a:r>
            </a:p>
          </p:txBody>
        </p:sp>
      </p:grpSp>
      <p:grpSp>
        <p:nvGrpSpPr>
          <p:cNvPr id="231" name="Arrow - Consist Dev"/>
          <p:cNvGrpSpPr/>
          <p:nvPr/>
        </p:nvGrpSpPr>
        <p:grpSpPr>
          <a:xfrm>
            <a:off x="5131627" y="5716104"/>
            <a:ext cx="1800183" cy="781381"/>
            <a:chOff x="5260615" y="5475483"/>
            <a:chExt cx="1800438" cy="781492"/>
          </a:xfrm>
          <a:solidFill>
            <a:srgbClr val="007233"/>
          </a:solidFill>
          <a:effectLst/>
        </p:grpSpPr>
        <p:sp>
          <p:nvSpPr>
            <p:cNvPr id="232" name="Left-Right Arrow 231"/>
            <p:cNvSpPr/>
            <p:nvPr/>
          </p:nvSpPr>
          <p:spPr bwMode="auto">
            <a:xfrm>
              <a:off x="5260615" y="5475483"/>
              <a:ext cx="1800438" cy="781492"/>
            </a:xfrm>
            <a:prstGeom prst="leftRightArrow">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solidFill>
                  <a:schemeClr val="tx1"/>
                </a:solidFill>
              </a:endParaRPr>
            </a:p>
          </p:txBody>
        </p:sp>
        <p:sp>
          <p:nvSpPr>
            <p:cNvPr id="233" name="TextBox 232"/>
            <p:cNvSpPr txBox="1"/>
            <p:nvPr/>
          </p:nvSpPr>
          <p:spPr>
            <a:xfrm>
              <a:off x="5621275" y="5706954"/>
              <a:ext cx="1107329" cy="318594"/>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wrap="square" lIns="0" tIns="0" rIns="0" bIns="0" rtlCol="0">
              <a:spAutoFit/>
            </a:bodyPr>
            <a:lstStyle/>
            <a:p>
              <a:pPr algn="ctr" defTabSz="914188">
                <a:lnSpc>
                  <a:spcPct val="90000"/>
                </a:lnSpc>
                <a:spcBef>
                  <a:spcPct val="20000"/>
                </a:spcBef>
                <a:buSzPct val="80000"/>
              </a:pPr>
              <a:r>
                <a:rPr lang="en-US" sz="1150" dirty="0">
                  <a:solidFill>
                    <a:schemeClr val="bg1"/>
                  </a:solidFill>
                  <a:latin typeface="+mj-lt"/>
                </a:rPr>
                <a:t>Consistent Dev. Experience</a:t>
              </a:r>
            </a:p>
          </p:txBody>
        </p:sp>
      </p:grpSp>
      <p:sp>
        <p:nvSpPr>
          <p:cNvPr id="153" name="Azure Frame"/>
          <p:cNvSpPr/>
          <p:nvPr/>
        </p:nvSpPr>
        <p:spPr bwMode="auto">
          <a:xfrm>
            <a:off x="336962" y="716645"/>
            <a:ext cx="4786793" cy="5911525"/>
          </a:xfrm>
          <a:prstGeom prst="roundRect">
            <a:avLst>
              <a:gd name="adj" fmla="val 0"/>
            </a:avLst>
          </a:prstGeom>
          <a:solidFill>
            <a:schemeClr val="tx1">
              <a:lumMod val="6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45713" tIns="45713" rIns="45713" bIns="45713" numCol="1" spcCol="0" rtlCol="0" fromWordArt="0" anchor="t" anchorCtr="0" forceAA="0" compatLnSpc="1">
            <a:prstTxWarp prst="textNoShape">
              <a:avLst/>
            </a:prstTxWarp>
            <a:noAutofit/>
          </a:bodyPr>
          <a:lstStyle/>
          <a:p>
            <a:pPr defTabSz="685596" fontAlgn="base">
              <a:spcBef>
                <a:spcPct val="0"/>
              </a:spcBef>
              <a:spcAft>
                <a:spcPct val="0"/>
              </a:spcAft>
            </a:pPr>
            <a:r>
              <a:rPr lang="en-US" sz="700" b="1" dirty="0">
                <a:gradFill>
                  <a:gsLst>
                    <a:gs pos="0">
                      <a:srgbClr val="FFFFFF"/>
                    </a:gs>
                    <a:gs pos="100000">
                      <a:srgbClr val="FFFFFF"/>
                    </a:gs>
                  </a:gsLst>
                  <a:lin ang="5400000" scaled="0"/>
                </a:gradFill>
                <a:ea typeface="Segoe UI" pitchFamily="34" charset="0"/>
                <a:cs typeface="Segoe UI" pitchFamily="34" charset="0"/>
              </a:rPr>
              <a:t>  </a:t>
            </a:r>
          </a:p>
          <a:p>
            <a:pPr defTabSz="685596" fontAlgn="base">
              <a:spcBef>
                <a:spcPct val="0"/>
              </a:spcBef>
              <a:spcAft>
                <a:spcPct val="0"/>
              </a:spcAft>
            </a:pPr>
            <a:endParaRPr lang="en-US" sz="700" b="1" dirty="0">
              <a:gradFill>
                <a:gsLst>
                  <a:gs pos="0">
                    <a:srgbClr val="FFFFFF"/>
                  </a:gs>
                  <a:gs pos="100000">
                    <a:srgbClr val="FFFFFF"/>
                  </a:gs>
                </a:gsLst>
                <a:lin ang="5400000" scaled="0"/>
              </a:gradFill>
              <a:ea typeface="Segoe UI" pitchFamily="34" charset="0"/>
              <a:cs typeface="Segoe UI" pitchFamily="34" charset="0"/>
            </a:endParaRPr>
          </a:p>
          <a:p>
            <a:pPr defTabSz="685596" fontAlgn="base">
              <a:spcBef>
                <a:spcPct val="0"/>
              </a:spcBef>
              <a:spcAft>
                <a:spcPct val="0"/>
              </a:spcAft>
            </a:pPr>
            <a:endParaRPr lang="en-US" sz="900" b="1" dirty="0">
              <a:gradFill>
                <a:gsLst>
                  <a:gs pos="0">
                    <a:srgbClr val="FFFFFF"/>
                  </a:gs>
                  <a:gs pos="100000">
                    <a:srgbClr val="FFFFFF"/>
                  </a:gs>
                </a:gsLst>
                <a:lin ang="5400000" scaled="0"/>
              </a:gradFill>
              <a:ea typeface="Segoe UI" pitchFamily="34" charset="0"/>
              <a:cs typeface="Segoe UI" pitchFamily="34" charset="0"/>
            </a:endParaRPr>
          </a:p>
        </p:txBody>
      </p:sp>
      <p:sp>
        <p:nvSpPr>
          <p:cNvPr id="154" name="Azure Fabric Box"/>
          <p:cNvSpPr/>
          <p:nvPr/>
        </p:nvSpPr>
        <p:spPr bwMode="auto">
          <a:xfrm>
            <a:off x="413394" y="4624756"/>
            <a:ext cx="4570226" cy="1869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155" name="Azure Fabric Cloud" descr="C:\Users\chrisw\Desktop\Cloud Services 3.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122113" y="5455477"/>
            <a:ext cx="1148712" cy="762338"/>
          </a:xfrm>
          <a:prstGeom prst="rect">
            <a:avLst/>
          </a:prstGeom>
          <a:noFill/>
          <a:extLst/>
        </p:spPr>
      </p:pic>
      <p:grpSp>
        <p:nvGrpSpPr>
          <p:cNvPr id="201" name="Azure - Other services"/>
          <p:cNvGrpSpPr/>
          <p:nvPr/>
        </p:nvGrpSpPr>
        <p:grpSpPr>
          <a:xfrm>
            <a:off x="4358017" y="3652298"/>
            <a:ext cx="625604" cy="919088"/>
            <a:chOff x="3760617" y="3484389"/>
            <a:chExt cx="525898" cy="1066800"/>
          </a:xfrm>
          <a:solidFill>
            <a:srgbClr val="8AC640"/>
          </a:solidFill>
          <a:effectLst/>
        </p:grpSpPr>
        <p:sp>
          <p:nvSpPr>
            <p:cNvPr id="202" name="Rectangle 201"/>
            <p:cNvSpPr/>
            <p:nvPr/>
          </p:nvSpPr>
          <p:spPr bwMode="auto">
            <a:xfrm rot="5400000">
              <a:off x="3490166" y="3754840"/>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203" name="TextBox 202"/>
            <p:cNvSpPr txBox="1"/>
            <p:nvPr/>
          </p:nvSpPr>
          <p:spPr>
            <a:xfrm rot="5400000">
              <a:off x="3652033" y="3761118"/>
              <a:ext cx="743061"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Other </a:t>
              </a:r>
            </a:p>
            <a:p>
              <a:pPr algn="ctr" defTabSz="914188">
                <a:lnSpc>
                  <a:spcPct val="90000"/>
                </a:lnSpc>
                <a:spcBef>
                  <a:spcPct val="20000"/>
                </a:spcBef>
                <a:buSzPct val="80000"/>
              </a:pPr>
              <a:r>
                <a:rPr lang="en-US" sz="1200" dirty="0">
                  <a:solidFill>
                    <a:srgbClr val="FFFFFF"/>
                  </a:solidFill>
                </a:rPr>
                <a:t>Services</a:t>
              </a:r>
            </a:p>
            <a:p>
              <a:pPr algn="ctr" defTabSz="914188">
                <a:lnSpc>
                  <a:spcPct val="90000"/>
                </a:lnSpc>
                <a:spcBef>
                  <a:spcPct val="20000"/>
                </a:spcBef>
                <a:buSzPct val="80000"/>
              </a:pPr>
              <a:r>
                <a:rPr lang="en-US" sz="800" dirty="0">
                  <a:solidFill>
                    <a:srgbClr val="FFFFFF"/>
                  </a:solidFill>
                </a:rPr>
                <a:t>CDN.</a:t>
              </a:r>
            </a:p>
            <a:p>
              <a:pPr algn="ctr" defTabSz="914188">
                <a:lnSpc>
                  <a:spcPct val="90000"/>
                </a:lnSpc>
                <a:spcBef>
                  <a:spcPct val="20000"/>
                </a:spcBef>
                <a:buSzPct val="80000"/>
              </a:pPr>
              <a:r>
                <a:rPr lang="en-US" sz="800" dirty="0">
                  <a:solidFill>
                    <a:srgbClr val="FFFFFF"/>
                  </a:solidFill>
                </a:rPr>
                <a:t>Media,, etc</a:t>
              </a:r>
              <a:r>
                <a:rPr lang="en-US" sz="700" dirty="0">
                  <a:solidFill>
                    <a:srgbClr val="FFFFFF"/>
                  </a:solidFill>
                </a:rPr>
                <a:t>.</a:t>
              </a:r>
            </a:p>
          </p:txBody>
        </p:sp>
      </p:grpSp>
      <p:grpSp>
        <p:nvGrpSpPr>
          <p:cNvPr id="193" name="Azure - Caching"/>
          <p:cNvGrpSpPr/>
          <p:nvPr/>
        </p:nvGrpSpPr>
        <p:grpSpPr>
          <a:xfrm>
            <a:off x="3701324" y="3652298"/>
            <a:ext cx="625605" cy="919088"/>
            <a:chOff x="3815516" y="3462617"/>
            <a:chExt cx="525898" cy="1066800"/>
          </a:xfrm>
          <a:solidFill>
            <a:srgbClr val="8AC640"/>
          </a:solidFill>
          <a:effectLst/>
        </p:grpSpPr>
        <p:sp>
          <p:nvSpPr>
            <p:cNvPr id="194" name="Rectangle 193"/>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200" name="TextBox 199"/>
            <p:cNvSpPr txBox="1"/>
            <p:nvPr/>
          </p:nvSpPr>
          <p:spPr>
            <a:xfrm rot="5400000">
              <a:off x="3976464" y="3761116"/>
              <a:ext cx="19291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Caching</a:t>
              </a:r>
            </a:p>
          </p:txBody>
        </p:sp>
      </p:grpSp>
      <p:grpSp>
        <p:nvGrpSpPr>
          <p:cNvPr id="177" name="Azure - Service Bus"/>
          <p:cNvGrpSpPr/>
          <p:nvPr/>
        </p:nvGrpSpPr>
        <p:grpSpPr>
          <a:xfrm>
            <a:off x="3042533" y="3652298"/>
            <a:ext cx="625605" cy="919089"/>
            <a:chOff x="3815516" y="3462617"/>
            <a:chExt cx="525898" cy="1066800"/>
          </a:xfrm>
          <a:solidFill>
            <a:srgbClr val="8AC640"/>
          </a:solidFill>
          <a:effectLst/>
        </p:grpSpPr>
        <p:sp>
          <p:nvSpPr>
            <p:cNvPr id="188" name="Rectangle 187"/>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191" name="TextBox 190"/>
            <p:cNvSpPr txBox="1"/>
            <p:nvPr/>
          </p:nvSpPr>
          <p:spPr>
            <a:xfrm rot="5400000">
              <a:off x="3858574" y="3761117"/>
              <a:ext cx="428689"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Service </a:t>
              </a:r>
            </a:p>
            <a:p>
              <a:pPr algn="ctr" defTabSz="914188">
                <a:lnSpc>
                  <a:spcPct val="90000"/>
                </a:lnSpc>
                <a:spcBef>
                  <a:spcPct val="20000"/>
                </a:spcBef>
                <a:buSzPct val="80000"/>
              </a:pPr>
              <a:r>
                <a:rPr lang="en-US" sz="1200" dirty="0">
                  <a:solidFill>
                    <a:srgbClr val="FFFFFF"/>
                  </a:solidFill>
                </a:rPr>
                <a:t>Bus</a:t>
              </a:r>
            </a:p>
          </p:txBody>
        </p:sp>
      </p:grpSp>
      <p:grpSp>
        <p:nvGrpSpPr>
          <p:cNvPr id="172" name="Azure - SQL"/>
          <p:cNvGrpSpPr/>
          <p:nvPr/>
        </p:nvGrpSpPr>
        <p:grpSpPr>
          <a:xfrm>
            <a:off x="2383665" y="3652298"/>
            <a:ext cx="625605" cy="919088"/>
            <a:chOff x="3815516" y="3462617"/>
            <a:chExt cx="525898" cy="1066800"/>
          </a:xfrm>
          <a:solidFill>
            <a:srgbClr val="8AC640"/>
          </a:solidFill>
          <a:effectLst/>
        </p:grpSpPr>
        <p:sp>
          <p:nvSpPr>
            <p:cNvPr id="173" name="Rectangle 172"/>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175" name="TextBox 174"/>
            <p:cNvSpPr txBox="1"/>
            <p:nvPr/>
          </p:nvSpPr>
          <p:spPr>
            <a:xfrm rot="5400000">
              <a:off x="3976464" y="3761116"/>
              <a:ext cx="19291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SQL</a:t>
              </a:r>
            </a:p>
          </p:txBody>
        </p:sp>
      </p:grpSp>
      <p:grpSp>
        <p:nvGrpSpPr>
          <p:cNvPr id="165" name="Azure - VM Role"/>
          <p:cNvGrpSpPr/>
          <p:nvPr/>
        </p:nvGrpSpPr>
        <p:grpSpPr>
          <a:xfrm>
            <a:off x="1722377" y="3652298"/>
            <a:ext cx="625605" cy="919088"/>
            <a:chOff x="3815516" y="3462617"/>
            <a:chExt cx="525898" cy="1066800"/>
          </a:xfrm>
          <a:solidFill>
            <a:srgbClr val="8AC640"/>
          </a:solidFill>
          <a:effectLst/>
        </p:grpSpPr>
        <p:sp>
          <p:nvSpPr>
            <p:cNvPr id="166" name="Rectangle 165"/>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169" name="TextBox 168"/>
            <p:cNvSpPr txBox="1"/>
            <p:nvPr/>
          </p:nvSpPr>
          <p:spPr>
            <a:xfrm rot="5400000">
              <a:off x="3858574" y="3761116"/>
              <a:ext cx="42869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VM</a:t>
              </a:r>
            </a:p>
            <a:p>
              <a:pPr algn="ctr" defTabSz="914188">
                <a:lnSpc>
                  <a:spcPct val="90000"/>
                </a:lnSpc>
                <a:spcBef>
                  <a:spcPct val="20000"/>
                </a:spcBef>
                <a:buSzPct val="80000"/>
              </a:pPr>
              <a:r>
                <a:rPr lang="en-US" sz="1200" dirty="0">
                  <a:solidFill>
                    <a:srgbClr val="FFFFFF"/>
                  </a:solidFill>
                </a:rPr>
                <a:t>Role</a:t>
              </a:r>
              <a:endParaRPr lang="en-US" sz="1500" dirty="0">
                <a:solidFill>
                  <a:srgbClr val="FFFFFF"/>
                </a:solidFill>
              </a:endParaRPr>
            </a:p>
          </p:txBody>
        </p:sp>
      </p:grpSp>
      <p:grpSp>
        <p:nvGrpSpPr>
          <p:cNvPr id="160" name="Azure - Web Sites"/>
          <p:cNvGrpSpPr/>
          <p:nvPr/>
        </p:nvGrpSpPr>
        <p:grpSpPr>
          <a:xfrm>
            <a:off x="1073792" y="3652298"/>
            <a:ext cx="625605" cy="919088"/>
            <a:chOff x="3815516" y="3462617"/>
            <a:chExt cx="525898" cy="1066800"/>
          </a:xfrm>
          <a:solidFill>
            <a:srgbClr val="8AC640"/>
          </a:solidFill>
          <a:effectLst/>
        </p:grpSpPr>
        <p:sp>
          <p:nvSpPr>
            <p:cNvPr id="161" name="Rectangle 160"/>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solidFill>
                  <a:sysClr val="windowText" lastClr="000000"/>
                </a:solidFill>
              </a:endParaRPr>
            </a:p>
          </p:txBody>
        </p:sp>
        <p:sp>
          <p:nvSpPr>
            <p:cNvPr id="164" name="TextBox 163"/>
            <p:cNvSpPr txBox="1"/>
            <p:nvPr/>
          </p:nvSpPr>
          <p:spPr>
            <a:xfrm rot="5400000">
              <a:off x="3858577" y="3761116"/>
              <a:ext cx="42869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Web</a:t>
              </a:r>
            </a:p>
            <a:p>
              <a:pPr algn="ctr" defTabSz="914188">
                <a:lnSpc>
                  <a:spcPct val="90000"/>
                </a:lnSpc>
                <a:spcBef>
                  <a:spcPct val="20000"/>
                </a:spcBef>
                <a:buSzPct val="80000"/>
              </a:pPr>
              <a:r>
                <a:rPr lang="en-US" sz="1200" dirty="0">
                  <a:solidFill>
                    <a:srgbClr val="FFFFFF"/>
                  </a:solidFill>
                </a:rPr>
                <a:t>Sites</a:t>
              </a:r>
              <a:endParaRPr lang="en-US" sz="1500" dirty="0">
                <a:solidFill>
                  <a:srgbClr val="FFFFFF"/>
                </a:solidFill>
              </a:endParaRPr>
            </a:p>
          </p:txBody>
        </p:sp>
      </p:grpSp>
      <p:grpSp>
        <p:nvGrpSpPr>
          <p:cNvPr id="157" name="Azure - Worker role"/>
          <p:cNvGrpSpPr/>
          <p:nvPr/>
        </p:nvGrpSpPr>
        <p:grpSpPr>
          <a:xfrm>
            <a:off x="413392" y="3652298"/>
            <a:ext cx="625605" cy="919088"/>
            <a:chOff x="3815516" y="3462617"/>
            <a:chExt cx="525898" cy="1066800"/>
          </a:xfrm>
          <a:solidFill>
            <a:srgbClr val="8AC640"/>
          </a:solidFill>
          <a:effectLst/>
        </p:grpSpPr>
        <p:sp>
          <p:nvSpPr>
            <p:cNvPr id="158" name="Rectangle 157"/>
            <p:cNvSpPr/>
            <p:nvPr/>
          </p:nvSpPr>
          <p:spPr bwMode="auto">
            <a:xfrm rot="5400000">
              <a:off x="3545065" y="3733068"/>
              <a:ext cx="1066800" cy="52589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pPr>
              <a:endParaRPr lang="en-US" sz="2300" kern="0" dirty="0">
                <a:solidFill>
                  <a:sysClr val="windowText" lastClr="000000"/>
                </a:solidFill>
              </a:endParaRPr>
            </a:p>
          </p:txBody>
        </p:sp>
        <p:sp>
          <p:nvSpPr>
            <p:cNvPr id="159" name="TextBox 158"/>
            <p:cNvSpPr txBox="1"/>
            <p:nvPr/>
          </p:nvSpPr>
          <p:spPr>
            <a:xfrm rot="5400000">
              <a:off x="3858577" y="3761116"/>
              <a:ext cx="428690" cy="4794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vert270" wrap="square" lIns="0" tIns="0" rIns="0" bIns="0" rtlCol="0">
              <a:spAutoFit/>
            </a:bodyPr>
            <a:lstStyle/>
            <a:p>
              <a:pPr algn="ctr" defTabSz="914188">
                <a:lnSpc>
                  <a:spcPct val="90000"/>
                </a:lnSpc>
                <a:spcBef>
                  <a:spcPct val="20000"/>
                </a:spcBef>
                <a:buSzPct val="80000"/>
              </a:pPr>
              <a:r>
                <a:rPr lang="en-US" sz="1200" dirty="0">
                  <a:solidFill>
                    <a:srgbClr val="FFFFFF"/>
                  </a:solidFill>
                </a:rPr>
                <a:t>Worker</a:t>
              </a:r>
            </a:p>
            <a:p>
              <a:pPr algn="ctr" defTabSz="914188">
                <a:lnSpc>
                  <a:spcPct val="90000"/>
                </a:lnSpc>
                <a:spcBef>
                  <a:spcPct val="20000"/>
                </a:spcBef>
                <a:buSzPct val="80000"/>
              </a:pPr>
              <a:r>
                <a:rPr lang="en-US" sz="1200" dirty="0">
                  <a:solidFill>
                    <a:srgbClr val="FFFFFF"/>
                  </a:solidFill>
                </a:rPr>
                <a:t>Role</a:t>
              </a:r>
              <a:endParaRPr lang="en-US" sz="1500" dirty="0">
                <a:solidFill>
                  <a:srgbClr val="FFFFFF"/>
                </a:solidFill>
              </a:endParaRPr>
            </a:p>
          </p:txBody>
        </p:sp>
      </p:grpSp>
      <p:sp>
        <p:nvSpPr>
          <p:cNvPr id="204" name="Azure - RDFE"/>
          <p:cNvSpPr/>
          <p:nvPr/>
        </p:nvSpPr>
        <p:spPr bwMode="auto">
          <a:xfrm>
            <a:off x="413393" y="3170559"/>
            <a:ext cx="4562042" cy="43162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19" tIns="45709" rIns="91419" bIns="45709" numCol="1" rtlCol="0" anchor="ctr" anchorCtr="0" compatLnSpc="1">
            <a:prstTxWarp prst="textNoShape">
              <a:avLst/>
            </a:prstTxWarp>
          </a:bodyPr>
          <a:lstStyle/>
          <a:p>
            <a:pPr algn="ctr" defTabSz="913886" fontAlgn="base">
              <a:spcBef>
                <a:spcPct val="0"/>
              </a:spcBef>
              <a:spcAft>
                <a:spcPct val="0"/>
              </a:spcAft>
              <a:defRPr/>
            </a:pPr>
            <a:r>
              <a:rPr lang="en-US" sz="1600" kern="0" dirty="0">
                <a:gradFill>
                  <a:gsLst>
                    <a:gs pos="0">
                      <a:srgbClr val="FFFFFF"/>
                    </a:gs>
                    <a:gs pos="100000">
                      <a:srgbClr val="FFFFFF"/>
                    </a:gs>
                  </a:gsLst>
                  <a:lin ang="5400000" scaled="0"/>
                </a:gradFill>
                <a:latin typeface="+mj-lt"/>
              </a:rPr>
              <a:t>Service Management API</a:t>
            </a:r>
          </a:p>
        </p:txBody>
      </p:sp>
      <p:sp>
        <p:nvSpPr>
          <p:cNvPr id="247" name="Azure Portal shell"/>
          <p:cNvSpPr/>
          <p:nvPr/>
        </p:nvSpPr>
        <p:spPr bwMode="auto">
          <a:xfrm>
            <a:off x="557296" y="1474891"/>
            <a:ext cx="4295775" cy="1287019"/>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252" name="Azure (+) &quot;New&quot;" descr="http://sharepoint/sites/AzureUX/Shared%20Documents/Design%20Team/Iconography/Production/White/icon-add-32-w-idl.png"/>
          <p:cNvPicPr>
            <a:picLocks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638240" y="2793339"/>
            <a:ext cx="168190" cy="168190"/>
          </a:xfrm>
          <a:prstGeom prst="rect">
            <a:avLst/>
          </a:prstGeom>
          <a:noFill/>
          <a:extLst>
            <a:ext uri="{909E8E84-426E-40DD-AFC4-6F175D3DCCD1}">
              <a14:hiddenFill xmlns:a14="http://schemas.microsoft.com/office/drawing/2010/main">
                <a:solidFill>
                  <a:srgbClr val="FFFFFF"/>
                </a:solidFill>
              </a14:hiddenFill>
            </a:ext>
          </a:extLst>
        </p:spPr>
      </p:pic>
      <p:sp>
        <p:nvSpPr>
          <p:cNvPr id="254" name="Azure - left nav box"/>
          <p:cNvSpPr/>
          <p:nvPr/>
        </p:nvSpPr>
        <p:spPr bwMode="auto">
          <a:xfrm>
            <a:off x="538247" y="1474891"/>
            <a:ext cx="813531" cy="1241931"/>
          </a:xfrm>
          <a:prstGeom prst="rect">
            <a:avLst/>
          </a:prstGeom>
          <a:solidFill>
            <a:srgbClr val="2AABE5"/>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255" name="Azure - left nav items"/>
          <p:cNvSpPr txBox="1"/>
          <p:nvPr/>
        </p:nvSpPr>
        <p:spPr>
          <a:xfrm>
            <a:off x="650616" y="1573121"/>
            <a:ext cx="564257" cy="897169"/>
          </a:xfrm>
          <a:prstGeom prst="rect">
            <a:avLst/>
          </a:prstGeom>
          <a:noFill/>
        </p:spPr>
        <p:txBody>
          <a:bodyPr wrap="none" lIns="0" tIns="0" rIns="0" bIns="0" rtlCol="0">
            <a:spAutoFit/>
          </a:bodyPr>
          <a:lstStyle/>
          <a:p>
            <a:pPr defTabSz="914186">
              <a:lnSpc>
                <a:spcPct val="90000"/>
              </a:lnSpc>
              <a:spcBef>
                <a:spcPct val="20000"/>
              </a:spcBef>
              <a:buSzPct val="80000"/>
              <a:defRPr/>
            </a:pPr>
            <a:r>
              <a:rPr lang="en-US" sz="1100" kern="0" dirty="0">
                <a:solidFill>
                  <a:schemeClr val="bg1"/>
                </a:solidFill>
                <a:latin typeface="+mj-lt"/>
              </a:rPr>
              <a:t>Web Sites</a:t>
            </a:r>
          </a:p>
          <a:p>
            <a:pPr defTabSz="914186">
              <a:lnSpc>
                <a:spcPct val="90000"/>
              </a:lnSpc>
              <a:spcBef>
                <a:spcPct val="20000"/>
              </a:spcBef>
              <a:buSzPct val="80000"/>
              <a:defRPr/>
            </a:pPr>
            <a:r>
              <a:rPr lang="en-US" sz="1100" kern="0" dirty="0">
                <a:solidFill>
                  <a:schemeClr val="bg1"/>
                </a:solidFill>
                <a:latin typeface="+mj-lt"/>
              </a:rPr>
              <a:t>Apps</a:t>
            </a:r>
          </a:p>
          <a:p>
            <a:pPr defTabSz="914186">
              <a:lnSpc>
                <a:spcPct val="90000"/>
              </a:lnSpc>
              <a:spcBef>
                <a:spcPct val="20000"/>
              </a:spcBef>
              <a:buSzPct val="80000"/>
              <a:defRPr/>
            </a:pPr>
            <a:r>
              <a:rPr lang="en-US" sz="1100" kern="0" dirty="0">
                <a:solidFill>
                  <a:schemeClr val="bg1"/>
                </a:solidFill>
                <a:latin typeface="+mj-lt"/>
              </a:rPr>
              <a:t>Database</a:t>
            </a:r>
          </a:p>
          <a:p>
            <a:pPr defTabSz="914186">
              <a:lnSpc>
                <a:spcPct val="90000"/>
              </a:lnSpc>
              <a:spcBef>
                <a:spcPct val="20000"/>
              </a:spcBef>
              <a:buSzPct val="80000"/>
              <a:defRPr/>
            </a:pPr>
            <a:r>
              <a:rPr lang="en-US" sz="1100" kern="0" dirty="0">
                <a:solidFill>
                  <a:schemeClr val="bg1"/>
                </a:solidFill>
                <a:latin typeface="+mj-lt"/>
              </a:rPr>
              <a:t>VMs</a:t>
            </a:r>
          </a:p>
          <a:p>
            <a:pPr defTabSz="914186">
              <a:lnSpc>
                <a:spcPct val="90000"/>
              </a:lnSpc>
              <a:spcBef>
                <a:spcPct val="20000"/>
              </a:spcBef>
              <a:buSzPct val="80000"/>
              <a:defRPr/>
            </a:pPr>
            <a:endParaRPr lang="en-US" sz="1100" kern="0" dirty="0">
              <a:solidFill>
                <a:schemeClr val="bg1"/>
              </a:solidFill>
              <a:latin typeface="+mj-lt"/>
            </a:endParaRPr>
          </a:p>
        </p:txBody>
      </p:sp>
      <p:grpSp>
        <p:nvGrpSpPr>
          <p:cNvPr id="249" name="Azure Portal"/>
          <p:cNvGrpSpPr/>
          <p:nvPr/>
        </p:nvGrpSpPr>
        <p:grpSpPr>
          <a:xfrm>
            <a:off x="538248" y="1746315"/>
            <a:ext cx="4314823" cy="1282543"/>
            <a:chOff x="1606049" y="3802386"/>
            <a:chExt cx="3191257" cy="1400632"/>
          </a:xfrm>
          <a:effectLst/>
        </p:grpSpPr>
        <p:sp>
          <p:nvSpPr>
            <p:cNvPr id="250" name="Rectangle 249"/>
            <p:cNvSpPr/>
            <p:nvPr/>
          </p:nvSpPr>
          <p:spPr bwMode="auto">
            <a:xfrm>
              <a:off x="1606049" y="4860118"/>
              <a:ext cx="3191257" cy="3429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886"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251" name="TextBox 250"/>
            <p:cNvSpPr txBox="1"/>
            <p:nvPr/>
          </p:nvSpPr>
          <p:spPr>
            <a:xfrm>
              <a:off x="2816131" y="3802386"/>
              <a:ext cx="1170748" cy="800703"/>
            </a:xfrm>
            <a:prstGeom prst="rect">
              <a:avLst/>
            </a:prstGeom>
            <a:noFill/>
          </p:spPr>
          <p:txBody>
            <a:bodyPr wrap="square" lIns="0" tIns="0" rIns="0" bIns="0" rtlCol="0">
              <a:spAutoFit/>
            </a:bodyPr>
            <a:lstStyle/>
            <a:p>
              <a:pPr algn="ctr" defTabSz="914188">
                <a:lnSpc>
                  <a:spcPct val="90000"/>
                </a:lnSpc>
                <a:spcBef>
                  <a:spcPct val="20000"/>
                </a:spcBef>
                <a:buSzPct val="80000"/>
                <a:defRPr/>
              </a:pPr>
              <a:r>
                <a:rPr lang="en-US" sz="1765" kern="0" dirty="0">
                  <a:solidFill>
                    <a:schemeClr val="tx1">
                      <a:lumMod val="75000"/>
                      <a:lumOff val="25000"/>
                    </a:schemeClr>
                  </a:solidFill>
                  <a:latin typeface="+mj-lt"/>
                </a:rPr>
                <a:t>Subscriber Self-Service</a:t>
              </a:r>
              <a:br>
                <a:rPr lang="en-US" sz="1765" kern="0" dirty="0">
                  <a:solidFill>
                    <a:schemeClr val="tx1">
                      <a:lumMod val="75000"/>
                      <a:lumOff val="25000"/>
                    </a:schemeClr>
                  </a:solidFill>
                  <a:latin typeface="+mj-lt"/>
                </a:rPr>
              </a:br>
              <a:r>
                <a:rPr lang="en-US" sz="1765" kern="0" dirty="0">
                  <a:solidFill>
                    <a:schemeClr val="tx1">
                      <a:lumMod val="75000"/>
                      <a:lumOff val="25000"/>
                    </a:schemeClr>
                  </a:solidFill>
                  <a:latin typeface="+mj-lt"/>
                </a:rPr>
                <a:t>Portal</a:t>
              </a:r>
            </a:p>
          </p:txBody>
        </p:sp>
      </p:grpSp>
      <p:sp>
        <p:nvSpPr>
          <p:cNvPr id="253" name="Azure - Cloud text"/>
          <p:cNvSpPr txBox="1"/>
          <p:nvPr/>
        </p:nvSpPr>
        <p:spPr>
          <a:xfrm>
            <a:off x="2348651" y="1197964"/>
            <a:ext cx="975022" cy="124650"/>
          </a:xfrm>
          <a:prstGeom prst="rect">
            <a:avLst/>
          </a:prstGeom>
          <a:noFill/>
        </p:spPr>
        <p:txBody>
          <a:bodyPr wrap="square" lIns="0" tIns="0" rIns="0" bIns="0" rtlCol="0">
            <a:spAutoFit/>
          </a:bodyPr>
          <a:lstStyle/>
          <a:p>
            <a:pPr algn="ctr" defTabSz="914188">
              <a:lnSpc>
                <a:spcPct val="90000"/>
              </a:lnSpc>
              <a:spcBef>
                <a:spcPct val="20000"/>
              </a:spcBef>
              <a:buSzPct val="80000"/>
            </a:pPr>
            <a:r>
              <a:rPr lang="en-US" sz="900" dirty="0">
                <a:solidFill>
                  <a:srgbClr val="FFFFFF"/>
                </a:solidFill>
              </a:rPr>
              <a:t>Windows Azure</a:t>
            </a:r>
          </a:p>
        </p:txBody>
      </p:sp>
      <p:pic>
        <p:nvPicPr>
          <p:cNvPr id="205" name="Azure - Cloud image" descr="C:\Users\chrisw\Desktop\Cloud Services 3.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507148" y="718498"/>
            <a:ext cx="638023" cy="429810"/>
          </a:xfrm>
          <a:prstGeom prst="rect">
            <a:avLst/>
          </a:prstGeom>
          <a:noFill/>
          <a:extLst>
            <a:ext uri="{909E8E84-426E-40DD-AFC4-6F175D3DCCD1}">
              <a14:hiddenFill xmlns:a14="http://schemas.microsoft.com/office/drawing/2010/main">
                <a:solidFill>
                  <a:srgbClr val="FFFFFF"/>
                </a:solidFill>
              </a14:hiddenFill>
            </a:ext>
          </a:extLst>
        </p:spPr>
      </p:pic>
      <p:sp>
        <p:nvSpPr>
          <p:cNvPr id="92" name="Title"/>
          <p:cNvSpPr>
            <a:spLocks noGrp="1"/>
          </p:cNvSpPr>
          <p:nvPr>
            <p:ph type="title"/>
          </p:nvPr>
        </p:nvSpPr>
        <p:spPr>
          <a:xfrm>
            <a:off x="0" y="91510"/>
            <a:ext cx="12192000" cy="553920"/>
          </a:xfrm>
        </p:spPr>
        <p:txBody>
          <a:bodyPr>
            <a:noAutofit/>
          </a:bodyPr>
          <a:lstStyle/>
          <a:p>
            <a:pPr algn="ctr"/>
            <a:r>
              <a:rPr lang="en-US" sz="3800" dirty="0">
                <a:latin typeface="Segoe UI Light" panose="020B0502040204020203" pitchFamily="34" charset="0"/>
                <a:cs typeface="Segoe UI Light" panose="020B0502040204020203" pitchFamily="34" charset="0"/>
              </a:rPr>
              <a:t>Windows </a:t>
            </a:r>
            <a:r>
              <a:rPr lang="en-US" sz="3800" b="1" dirty="0">
                <a:latin typeface="Segoe UI" panose="020B0502040204020203" pitchFamily="34" charset="0"/>
                <a:ea typeface="Segoe UI Black" panose="020B0A02040204020203" pitchFamily="34" charset="0"/>
                <a:cs typeface="Segoe UI" panose="020B0502040204020203" pitchFamily="34" charset="0"/>
              </a:rPr>
              <a:t>Azure Pack </a:t>
            </a:r>
            <a:r>
              <a:rPr lang="en-US" sz="3800" dirty="0">
                <a:latin typeface="Segoe UI Light" panose="020B0502040204020203" pitchFamily="34" charset="0"/>
                <a:cs typeface="Segoe UI Light" panose="020B0502040204020203" pitchFamily="34" charset="0"/>
              </a:rPr>
              <a:t>- Services for </a:t>
            </a:r>
            <a:r>
              <a:rPr lang="en-US" sz="3800" b="1" dirty="0">
                <a:latin typeface="Segoe UI" panose="020B0502040204020203" pitchFamily="34" charset="0"/>
                <a:cs typeface="Segoe UI" panose="020B0502040204020203" pitchFamily="34" charset="0"/>
              </a:rPr>
              <a:t>On-premise Clouds</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7990" y="4785393"/>
            <a:ext cx="3803204" cy="916044"/>
          </a:xfrm>
          <a:prstGeom prst="rect">
            <a:avLst/>
          </a:prstGeom>
        </p:spPr>
      </p:pic>
      <p:pic>
        <p:nvPicPr>
          <p:cNvPr id="109" name="WAP - Admin (+) &quot;New&quot;" descr="http://sharepoint/sites/AzureUX/Shared%20Documents/Design%20Team/Iconography/Production/White/icon-add-32-w-idl.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35495" y="2825167"/>
            <a:ext cx="173711" cy="16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8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nodeType="withEffect">
                                  <p:stCondLst>
                                    <p:cond delay="0"/>
                                  </p:stCondLst>
                                  <p:childTnLst>
                                    <p:set>
                                      <p:cBhvr>
                                        <p:cTn id="15" dur="1" fill="hold">
                                          <p:stCondLst>
                                            <p:cond delay="0"/>
                                          </p:stCondLst>
                                        </p:cTn>
                                        <p:tgtEl>
                                          <p:spTgt spid="228"/>
                                        </p:tgtEl>
                                        <p:attrNameLst>
                                          <p:attrName>style.visibility</p:attrName>
                                        </p:attrNameLst>
                                      </p:cBhvr>
                                      <p:to>
                                        <p:strVal val="visible"/>
                                      </p:to>
                                    </p:set>
                                    <p:animEffect transition="in" filter="fade">
                                      <p:cBhvr>
                                        <p:cTn id="16" dur="500"/>
                                        <p:tgtEl>
                                          <p:spTgt spid="2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2"/>
                                        </p:tgtEl>
                                        <p:attrNameLst>
                                          <p:attrName>style.visibility</p:attrName>
                                        </p:attrNameLst>
                                      </p:cBhvr>
                                      <p:to>
                                        <p:strVal val="visible"/>
                                      </p:to>
                                    </p:set>
                                    <p:animEffect transition="in" filter="fade">
                                      <p:cBhvr>
                                        <p:cTn id="29" dur="500"/>
                                        <p:tgtEl>
                                          <p:spTgt spid="22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500"/>
                                        <p:tgtEl>
                                          <p:spTgt spid="115"/>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196"/>
                                        </p:tgtEl>
                                        <p:attrNameLst>
                                          <p:attrName>style.visibility</p:attrName>
                                        </p:attrNameLst>
                                      </p:cBhvr>
                                      <p:to>
                                        <p:strVal val="visible"/>
                                      </p:to>
                                    </p:set>
                                    <p:animEffect transition="in" filter="fade">
                                      <p:cBhvr>
                                        <p:cTn id="68" dur="500"/>
                                        <p:tgtEl>
                                          <p:spTgt spid="196"/>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1"/>
                                        </p:tgtEl>
                                        <p:attrNameLst>
                                          <p:attrName>style.visibility</p:attrName>
                                        </p:attrNameLst>
                                      </p:cBhvr>
                                      <p:to>
                                        <p:strVal val="visible"/>
                                      </p:to>
                                    </p:set>
                                    <p:animEffect transition="in" filter="fade">
                                      <p:cBhvr>
                                        <p:cTn id="77"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9" grpId="0" animBg="1"/>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75412" y="1275533"/>
            <a:ext cx="6364776" cy="52247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13" y="1275533"/>
            <a:ext cx="6244000" cy="52236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1444" y="5796293"/>
            <a:ext cx="1110556" cy="1044125"/>
          </a:xfrm>
          <a:prstGeom prst="rect">
            <a:avLst/>
          </a:prstGeom>
        </p:spPr>
      </p:pic>
      <p:sp>
        <p:nvSpPr>
          <p:cNvPr id="7" name="ZoneTexte 6"/>
          <p:cNvSpPr txBox="1"/>
          <p:nvPr/>
        </p:nvSpPr>
        <p:spPr>
          <a:xfrm>
            <a:off x="474785" y="258745"/>
            <a:ext cx="11416908" cy="1015663"/>
          </a:xfrm>
          <a:prstGeom prst="rect">
            <a:avLst/>
          </a:prstGeom>
          <a:noFill/>
        </p:spPr>
        <p:txBody>
          <a:bodyPr wrap="none" rtlCol="0">
            <a:spAutoFit/>
          </a:bodyPr>
          <a:lstStyle/>
          <a:p>
            <a:r>
              <a:rPr lang="fr-FR" sz="6000" dirty="0">
                <a:latin typeface="Segoe UI Black" panose="020B0A02040204020203" pitchFamily="34" charset="0"/>
                <a:ea typeface="Segoe UI Black" panose="020B0A02040204020203" pitchFamily="34" charset="0"/>
                <a:cs typeface="Segoe UI Black" panose="020B0A02040204020203" pitchFamily="34" charset="0"/>
              </a:rPr>
              <a:t>Azure</a:t>
            </a:r>
            <a:r>
              <a:rPr lang="fr-FR" sz="6000" dirty="0">
                <a:latin typeface="Segoe UI Light" panose="020B0502040204020203" pitchFamily="34" charset="0"/>
                <a:cs typeface="Segoe UI Light" panose="020B0502040204020203" pitchFamily="34" charset="0"/>
              </a:rPr>
              <a:t> vs </a:t>
            </a:r>
            <a:r>
              <a:rPr lang="fr-FR" sz="6000" dirty="0">
                <a:latin typeface="Segoe UI Black" panose="020B0A02040204020203" pitchFamily="34" charset="0"/>
                <a:ea typeface="Segoe UI Black" panose="020B0A02040204020203" pitchFamily="34" charset="0"/>
                <a:cs typeface="Segoe UI Black" panose="020B0A02040204020203" pitchFamily="34" charset="0"/>
              </a:rPr>
              <a:t>Windows Azure </a:t>
            </a:r>
            <a:r>
              <a:rPr lang="fr-FR" sz="6000" dirty="0" smtClean="0">
                <a:latin typeface="Segoe UI Black" panose="020B0A02040204020203" pitchFamily="34" charset="0"/>
                <a:ea typeface="Segoe UI Black" panose="020B0A02040204020203" pitchFamily="34" charset="0"/>
                <a:cs typeface="Segoe UI Black" panose="020B0A02040204020203" pitchFamily="34" charset="0"/>
              </a:rPr>
              <a:t>Pack</a:t>
            </a:r>
            <a:endParaRPr lang="fr-FR" sz="60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421559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4"/>
            <a:ext cx="10515600" cy="5908353"/>
          </a:xfrm>
        </p:spPr>
        <p:txBody>
          <a:bodyPr>
            <a:noAutofit/>
          </a:bodyPr>
          <a:lstStyle/>
          <a:p>
            <a:pPr algn="ctr"/>
            <a:r>
              <a:rPr lang="fr-FR" sz="8000" dirty="0" smtClean="0">
                <a:latin typeface="Segoe UI Black" panose="020B0A02040204020203" pitchFamily="34" charset="0"/>
                <a:ea typeface="Segoe UI Black" panose="020B0A02040204020203" pitchFamily="34" charset="0"/>
                <a:cs typeface="Segoe UI Black" panose="020B0A02040204020203" pitchFamily="34" charset="0"/>
              </a:rPr>
              <a:t>GRAZIE</a:t>
            </a:r>
            <a:r>
              <a:rPr lang="fr-FR" sz="8000" dirty="0" smtClean="0">
                <a:latin typeface="Segoe UI Light" panose="020B0502040204020203" pitchFamily="34" charset="0"/>
                <a:cs typeface="Segoe UI Light" panose="020B0502040204020203" pitchFamily="34" charset="0"/>
              </a:rPr>
              <a:t> </a:t>
            </a:r>
            <a:br>
              <a:rPr lang="fr-FR" sz="8000" dirty="0" smtClean="0">
                <a:latin typeface="Segoe UI Light" panose="020B0502040204020203" pitchFamily="34" charset="0"/>
                <a:cs typeface="Segoe UI Light" panose="020B0502040204020203" pitchFamily="34" charset="0"/>
              </a:rPr>
            </a:br>
            <a:r>
              <a:rPr lang="fr-FR" sz="8000" dirty="0" smtClean="0">
                <a:latin typeface="Segoe UI Light" panose="020B0502040204020203" pitchFamily="34" charset="0"/>
                <a:cs typeface="Segoe UI Light" panose="020B0502040204020203" pitchFamily="34" charset="0"/>
              </a:rPr>
              <a:t>per l’</a:t>
            </a:r>
            <a:r>
              <a:rPr lang="fr-FR" sz="8000" dirty="0" err="1" smtClean="0">
                <a:latin typeface="Segoe UI Light" panose="020B0502040204020203" pitchFamily="34" charset="0"/>
                <a:cs typeface="Segoe UI Light" panose="020B0502040204020203" pitchFamily="34" charset="0"/>
              </a:rPr>
              <a:t>attenzione</a:t>
            </a:r>
            <a:endParaRPr lang="fr-FR" sz="8000" dirty="0">
              <a:latin typeface="Segoe UI Light" panose="020B0502040204020203" pitchFamily="34" charset="0"/>
              <a:cs typeface="Segoe UI Light" panose="020B0502040204020203"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Tree>
    <p:extLst>
      <p:ext uri="{BB962C8B-B14F-4D97-AF65-F5344CB8AC3E}">
        <p14:creationId xmlns:p14="http://schemas.microsoft.com/office/powerpoint/2010/main" val="16637417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
        <p:nvSpPr>
          <p:cNvPr id="3" name="ZoneTexte 2"/>
          <p:cNvSpPr txBox="1"/>
          <p:nvPr/>
        </p:nvSpPr>
        <p:spPr>
          <a:xfrm>
            <a:off x="1304913" y="1277257"/>
            <a:ext cx="9582175" cy="1107996"/>
          </a:xfrm>
          <a:prstGeom prst="rect">
            <a:avLst/>
          </a:prstGeom>
          <a:noFill/>
        </p:spPr>
        <p:txBody>
          <a:bodyPr wrap="none" rtlCol="0">
            <a:spAutoFit/>
          </a:bodyPr>
          <a:lstStyle/>
          <a:p>
            <a:r>
              <a:rPr lang="fr-FR" sz="6600" dirty="0" err="1" smtClean="0">
                <a:latin typeface="Segoe UI Light" panose="020B0502040204020203" pitchFamily="34" charset="0"/>
                <a:ea typeface="Segoe UI Black" panose="020B0A02040204020203" pitchFamily="34" charset="0"/>
                <a:cs typeface="Segoe UI Light" panose="020B0502040204020203" pitchFamily="34" charset="0"/>
              </a:rPr>
              <a:t>Presentation</a:t>
            </a:r>
            <a:r>
              <a:rPr lang="fr-FR" sz="6600" dirty="0" smtClean="0">
                <a:latin typeface="Segoe UI Black" panose="020B0A02040204020203" pitchFamily="34" charset="0"/>
                <a:ea typeface="Segoe UI Black" panose="020B0A02040204020203" pitchFamily="34" charset="0"/>
                <a:cs typeface="Segoe UI Black" panose="020B0A02040204020203" pitchFamily="34" charset="0"/>
              </a:rPr>
              <a:t> SUMMARY </a:t>
            </a:r>
            <a:endParaRPr lang="fr-FR" sz="66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ZoneTexte 3"/>
          <p:cNvSpPr txBox="1"/>
          <p:nvPr/>
        </p:nvSpPr>
        <p:spPr>
          <a:xfrm>
            <a:off x="2218544" y="2385253"/>
            <a:ext cx="8534876" cy="3046988"/>
          </a:xfrm>
          <a:prstGeom prst="rect">
            <a:avLst/>
          </a:prstGeom>
          <a:noFill/>
        </p:spPr>
        <p:txBody>
          <a:bodyPr wrap="square" rtlCol="0">
            <a:spAutoFit/>
          </a:bodyPr>
          <a:lstStyle/>
          <a:p>
            <a:pPr>
              <a:lnSpc>
                <a:spcPct val="150000"/>
              </a:lnSpc>
            </a:pPr>
            <a:r>
              <a:rPr lang="fr-FR" sz="3200" dirty="0" smtClean="0">
                <a:latin typeface="Segoe UI Light" panose="020B0502040204020203" pitchFamily="34" charset="0"/>
                <a:cs typeface="Segoe UI Light" panose="020B0502040204020203" pitchFamily="34" charset="0"/>
              </a:rPr>
              <a:t>Introduction</a:t>
            </a:r>
            <a:r>
              <a:rPr lang="fr-FR" sz="3200" dirty="0" smtClean="0">
                <a:latin typeface="Segoe UI" panose="020B0502040204020203" pitchFamily="34" charset="0"/>
                <a:cs typeface="Segoe UI" panose="020B0502040204020203" pitchFamily="34" charset="0"/>
              </a:rPr>
              <a:t> 		Eléonore Ungaro</a:t>
            </a:r>
          </a:p>
          <a:p>
            <a:pPr>
              <a:lnSpc>
                <a:spcPct val="150000"/>
              </a:lnSpc>
            </a:pPr>
            <a:r>
              <a:rPr lang="fr-FR" sz="3200" dirty="0" smtClean="0">
                <a:latin typeface="Segoe UI Light" panose="020B0502040204020203" pitchFamily="34" charset="0"/>
                <a:cs typeface="Segoe UI Light" panose="020B0502040204020203" pitchFamily="34" charset="0"/>
              </a:rPr>
              <a:t>Case </a:t>
            </a:r>
            <a:r>
              <a:rPr lang="fr-FR" sz="3200" dirty="0" err="1" smtClean="0">
                <a:latin typeface="Segoe UI Light" panose="020B0502040204020203" pitchFamily="34" charset="0"/>
                <a:cs typeface="Segoe UI Light" panose="020B0502040204020203" pitchFamily="34" charset="0"/>
              </a:rPr>
              <a:t>Study</a:t>
            </a:r>
            <a:r>
              <a:rPr lang="fr-FR" sz="3200" dirty="0">
                <a:latin typeface="Segoe UI" panose="020B0502040204020203" pitchFamily="34" charset="0"/>
                <a:cs typeface="Segoe UI" panose="020B0502040204020203" pitchFamily="34" charset="0"/>
              </a:rPr>
              <a:t>	</a:t>
            </a:r>
            <a:r>
              <a:rPr lang="fr-FR" sz="3200" dirty="0" smtClean="0">
                <a:latin typeface="Segoe UI" panose="020B0502040204020203" pitchFamily="34" charset="0"/>
                <a:cs typeface="Segoe UI" panose="020B0502040204020203" pitchFamily="34" charset="0"/>
              </a:rPr>
              <a:t>	Gilles </a:t>
            </a:r>
            <a:r>
              <a:rPr lang="fr-FR" sz="3200" dirty="0" smtClean="0">
                <a:latin typeface="Segoe UI" panose="020B0502040204020203" pitchFamily="34" charset="0"/>
                <a:cs typeface="Segoe UI" panose="020B0502040204020203" pitchFamily="34" charset="0"/>
              </a:rPr>
              <a:t>Dutertre &amp; 						Matthieu </a:t>
            </a:r>
            <a:r>
              <a:rPr lang="fr-FR" sz="3200" dirty="0" smtClean="0">
                <a:latin typeface="Segoe UI" panose="020B0502040204020203" pitchFamily="34" charset="0"/>
                <a:cs typeface="Segoe UI" panose="020B0502040204020203" pitchFamily="34" charset="0"/>
              </a:rPr>
              <a:t>Lubac (</a:t>
            </a:r>
            <a:r>
              <a:rPr lang="fr-FR" sz="3200" dirty="0" smtClean="0">
                <a:latin typeface="Segoe UI" panose="020B0502040204020203" pitchFamily="34" charset="0"/>
                <a:cs typeface="Segoe UI" panose="020B0502040204020203" pitchFamily="34" charset="0"/>
              </a:rPr>
              <a:t>DevPCI)</a:t>
            </a:r>
            <a:endParaRPr lang="fr-FR" sz="3200" dirty="0" smtClean="0">
              <a:latin typeface="Segoe UI" panose="020B0502040204020203" pitchFamily="34" charset="0"/>
              <a:cs typeface="Segoe UI" panose="020B0502040204020203" pitchFamily="34" charset="0"/>
            </a:endParaRPr>
          </a:p>
          <a:p>
            <a:pPr>
              <a:lnSpc>
                <a:spcPct val="150000"/>
              </a:lnSpc>
            </a:pPr>
            <a:r>
              <a:rPr lang="fr-FR" sz="3200" dirty="0" err="1" smtClean="0">
                <a:latin typeface="Segoe UI Light" panose="020B0502040204020203" pitchFamily="34" charset="0"/>
                <a:cs typeface="Segoe UI Light" panose="020B0502040204020203" pitchFamily="34" charset="0"/>
              </a:rPr>
              <a:t>Hosting</a:t>
            </a:r>
            <a:r>
              <a:rPr lang="fr-FR" sz="3200" dirty="0" smtClean="0">
                <a:latin typeface="Segoe UI Light" panose="020B0502040204020203" pitchFamily="34" charset="0"/>
                <a:cs typeface="Segoe UI Light" panose="020B0502040204020203" pitchFamily="34" charset="0"/>
              </a:rPr>
              <a:t> DNN</a:t>
            </a:r>
            <a:r>
              <a:rPr lang="fr-FR" sz="3200" dirty="0" smtClean="0">
                <a:latin typeface="Segoe UI" panose="020B0502040204020203" pitchFamily="34" charset="0"/>
                <a:cs typeface="Segoe UI" panose="020B0502040204020203" pitchFamily="34" charset="0"/>
              </a:rPr>
              <a:t>		Eric Deseez</a:t>
            </a:r>
            <a:endParaRPr lang="fr-FR"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61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055285" y="671403"/>
            <a:ext cx="6411592" cy="3064574"/>
          </a:xfrm>
          <a:prstGeom prst="rect">
            <a:avLst/>
          </a:prstGeom>
          <a:solidFill>
            <a:srgbClr val="47292B"/>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oAutofit/>
          </a:bodyPr>
          <a:lstStyle/>
          <a:p>
            <a:pPr lvl="1"/>
            <a:endParaRPr lang="fr-FR" dirty="0" smtClean="0">
              <a:ln w="0"/>
              <a:solidFill>
                <a:schemeClr val="bg1"/>
              </a:solidFill>
              <a:latin typeface="Segoe UI" panose="020B0502040204020203" pitchFamily="34" charset="0"/>
              <a:cs typeface="Segoe UI" panose="020B0502040204020203" pitchFamily="34" charset="0"/>
            </a:endParaRPr>
          </a:p>
          <a:p>
            <a:pPr lvl="1"/>
            <a:r>
              <a:rPr lang="fr-FR" sz="32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Altamys</a:t>
            </a:r>
            <a:endParaRPr lang="fr-FR" sz="20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742950" lvl="1" indent="-285750">
              <a:buFont typeface="Wingdings" panose="05000000000000000000" pitchFamily="2" charset="2"/>
              <a:buChar char="§"/>
            </a:pPr>
            <a:r>
              <a:rPr lang="fr-FR" sz="2000" dirty="0" smtClean="0">
                <a:solidFill>
                  <a:schemeClr val="bg1"/>
                </a:solidFill>
                <a:latin typeface="Segoe UI" panose="020B0502040204020203" pitchFamily="34" charset="0"/>
                <a:cs typeface="Segoe UI" panose="020B0502040204020203" pitchFamily="34" charset="0"/>
              </a:rPr>
              <a:t>Medium size French </a:t>
            </a:r>
            <a:r>
              <a:rPr lang="fr-FR" sz="2000" dirty="0" err="1" smtClean="0">
                <a:solidFill>
                  <a:schemeClr val="bg1"/>
                </a:solidFill>
                <a:latin typeface="Segoe UI" panose="020B0502040204020203" pitchFamily="34" charset="0"/>
                <a:cs typeface="Segoe UI" panose="020B0502040204020203" pitchFamily="34" charset="0"/>
              </a:rPr>
              <a:t>company</a:t>
            </a:r>
            <a:endParaRPr lang="fr-FR" sz="2000" dirty="0" smtClean="0">
              <a:ln w="0"/>
              <a:solidFill>
                <a:schemeClr val="bg1"/>
              </a:solidFill>
              <a:latin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fr-FR" sz="2000" dirty="0" err="1" smtClean="0">
                <a:ln w="0"/>
                <a:solidFill>
                  <a:schemeClr val="bg1"/>
                </a:solidFill>
                <a:latin typeface="Segoe UI" panose="020B0502040204020203" pitchFamily="34" charset="0"/>
                <a:cs typeface="Segoe UI" panose="020B0502040204020203" pitchFamily="34" charset="0"/>
              </a:rPr>
              <a:t>Working</a:t>
            </a:r>
            <a:r>
              <a:rPr lang="fr-FR" sz="2000" dirty="0" smtClean="0">
                <a:ln w="0"/>
                <a:solidFill>
                  <a:schemeClr val="bg1"/>
                </a:solidFill>
                <a:latin typeface="Segoe UI" panose="020B0502040204020203" pitchFamily="34" charset="0"/>
                <a:cs typeface="Segoe UI" panose="020B0502040204020203" pitchFamily="34" charset="0"/>
              </a:rPr>
              <a:t> </a:t>
            </a:r>
            <a:r>
              <a:rPr lang="fr-FR" sz="2000" dirty="0" err="1" smtClean="0">
                <a:ln w="0"/>
                <a:solidFill>
                  <a:schemeClr val="bg1"/>
                </a:solidFill>
                <a:latin typeface="Segoe UI" panose="020B0502040204020203" pitchFamily="34" charset="0"/>
                <a:cs typeface="Segoe UI" panose="020B0502040204020203" pitchFamily="34" charset="0"/>
              </a:rPr>
              <a:t>with</a:t>
            </a:r>
            <a:r>
              <a:rPr lang="fr-FR" sz="2000" dirty="0" smtClean="0">
                <a:ln w="0"/>
                <a:solidFill>
                  <a:schemeClr val="bg1"/>
                </a:solidFill>
                <a:latin typeface="Segoe UI" panose="020B0502040204020203" pitchFamily="34" charset="0"/>
                <a:cs typeface="Segoe UI" panose="020B0502040204020203" pitchFamily="34" charset="0"/>
              </a:rPr>
              <a:t> </a:t>
            </a:r>
            <a:r>
              <a:rPr lang="fr-FR" sz="2000" dirty="0" err="1" smtClean="0">
                <a:ln w="0"/>
                <a:solidFill>
                  <a:schemeClr val="bg1"/>
                </a:solidFill>
                <a:latin typeface="Segoe UI" panose="020B0502040204020203" pitchFamily="34" charset="0"/>
                <a:cs typeface="Segoe UI" panose="020B0502040204020203" pitchFamily="34" charset="0"/>
              </a:rPr>
              <a:t>partners</a:t>
            </a:r>
            <a:r>
              <a:rPr lang="fr-FR" sz="2000" dirty="0" smtClean="0">
                <a:ln w="0"/>
                <a:solidFill>
                  <a:schemeClr val="bg1"/>
                </a:solidFill>
                <a:latin typeface="Segoe UI" panose="020B0502040204020203" pitchFamily="34" charset="0"/>
                <a:cs typeface="Segoe UI" panose="020B0502040204020203" pitchFamily="34" charset="0"/>
              </a:rPr>
              <a:t> and french </a:t>
            </a:r>
            <a:r>
              <a:rPr lang="fr-FR" sz="2000" dirty="0" err="1" smtClean="0">
                <a:ln w="0"/>
                <a:solidFill>
                  <a:schemeClr val="bg1"/>
                </a:solidFill>
                <a:latin typeface="Segoe UI" panose="020B0502040204020203" pitchFamily="34" charset="0"/>
                <a:cs typeface="Segoe UI" panose="020B0502040204020203" pitchFamily="34" charset="0"/>
              </a:rPr>
              <a:t>community</a:t>
            </a:r>
            <a:endParaRPr lang="fr-FR" sz="2000" dirty="0" smtClean="0">
              <a:ln w="0"/>
              <a:solidFill>
                <a:schemeClr val="bg1"/>
              </a:solidFill>
              <a:latin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en-US" sz="2000" dirty="0" smtClean="0">
                <a:ln w="0"/>
                <a:solidFill>
                  <a:schemeClr val="bg1"/>
                </a:solidFill>
                <a:latin typeface="Segoe UI" panose="020B0502040204020203" pitchFamily="34" charset="0"/>
                <a:cs typeface="Segoe UI" panose="020B0502040204020203" pitchFamily="34" charset="0"/>
              </a:rPr>
              <a:t>DNN facing Drupal, </a:t>
            </a:r>
            <a:r>
              <a:rPr lang="en-US" sz="2000" dirty="0" err="1" smtClean="0">
                <a:ln w="0"/>
                <a:solidFill>
                  <a:schemeClr val="bg1"/>
                </a:solidFill>
                <a:latin typeface="Segoe UI" panose="020B0502040204020203" pitchFamily="34" charset="0"/>
                <a:cs typeface="Segoe UI" panose="020B0502040204020203" pitchFamily="34" charset="0"/>
              </a:rPr>
              <a:t>Wordpress</a:t>
            </a:r>
            <a:r>
              <a:rPr lang="en-US" sz="2000" dirty="0" smtClean="0">
                <a:ln w="0"/>
                <a:solidFill>
                  <a:schemeClr val="bg1"/>
                </a:solidFill>
                <a:latin typeface="Segoe UI" panose="020B0502040204020203" pitchFamily="34" charset="0"/>
                <a:cs typeface="Segoe UI" panose="020B0502040204020203" pitchFamily="34" charset="0"/>
              </a:rPr>
              <a:t>, Joomla…</a:t>
            </a:r>
          </a:p>
          <a:p>
            <a:pPr marL="742950" lvl="1" indent="-285750">
              <a:buFont typeface="Wingdings" panose="05000000000000000000" pitchFamily="2" charset="2"/>
              <a:buChar char="§"/>
            </a:pPr>
            <a:r>
              <a:rPr lang="en-US" sz="2000" dirty="0" smtClean="0">
                <a:ln w="0"/>
                <a:solidFill>
                  <a:schemeClr val="bg1"/>
                </a:solidFill>
                <a:latin typeface="Segoe UI" panose="020B0502040204020203" pitchFamily="34" charset="0"/>
                <a:cs typeface="Segoe UI" panose="020B0502040204020203" pitchFamily="34" charset="0"/>
              </a:rPr>
              <a:t>An Open Source Microsoft solution ? it exists?</a:t>
            </a:r>
          </a:p>
          <a:p>
            <a:pPr marL="742950" lvl="1" indent="-285750">
              <a:buFont typeface="Wingdings" panose="05000000000000000000" pitchFamily="2" charset="2"/>
              <a:buChar char="§"/>
            </a:pPr>
            <a:r>
              <a:rPr lang="fr-FR" sz="2000" dirty="0" smtClean="0">
                <a:ln w="0"/>
                <a:solidFill>
                  <a:schemeClr val="bg1"/>
                </a:solidFill>
                <a:latin typeface="Segoe UI" panose="020B0502040204020203" pitchFamily="34" charset="0"/>
                <a:cs typeface="Segoe UI" panose="020B0502040204020203" pitchFamily="34" charset="0"/>
              </a:rPr>
              <a:t>Business </a:t>
            </a:r>
            <a:r>
              <a:rPr lang="fr-FR" sz="2000" dirty="0" err="1" smtClean="0">
                <a:ln w="0"/>
                <a:solidFill>
                  <a:schemeClr val="bg1"/>
                </a:solidFill>
                <a:latin typeface="Segoe UI" panose="020B0502040204020203" pitchFamily="34" charset="0"/>
                <a:cs typeface="Segoe UI" panose="020B0502040204020203" pitchFamily="34" charset="0"/>
              </a:rPr>
              <a:t>development</a:t>
            </a:r>
            <a:r>
              <a:rPr lang="fr-FR" sz="2000" dirty="0" smtClean="0">
                <a:ln w="0"/>
                <a:solidFill>
                  <a:schemeClr val="bg1"/>
                </a:solidFill>
                <a:latin typeface="Segoe UI" panose="020B0502040204020203" pitchFamily="34" charset="0"/>
                <a:cs typeface="Segoe UI" panose="020B0502040204020203" pitchFamily="34" charset="0"/>
              </a:rPr>
              <a:t> </a:t>
            </a:r>
            <a:r>
              <a:rPr lang="fr-FR" sz="2000" dirty="0" err="1" smtClean="0">
                <a:ln w="0"/>
                <a:solidFill>
                  <a:schemeClr val="bg1"/>
                </a:solidFill>
                <a:latin typeface="Segoe UI" panose="020B0502040204020203" pitchFamily="34" charset="0"/>
                <a:cs typeface="Segoe UI" panose="020B0502040204020203" pitchFamily="34" charset="0"/>
              </a:rPr>
              <a:t>with</a:t>
            </a:r>
            <a:r>
              <a:rPr lang="fr-FR" sz="2000" dirty="0" smtClean="0">
                <a:ln w="0"/>
                <a:solidFill>
                  <a:schemeClr val="bg1"/>
                </a:solidFill>
                <a:latin typeface="Segoe UI" panose="020B0502040204020203" pitchFamily="34" charset="0"/>
                <a:cs typeface="Segoe UI" panose="020B0502040204020203" pitchFamily="34" charset="0"/>
              </a:rPr>
              <a:t> DNN in France</a:t>
            </a:r>
          </a:p>
          <a:p>
            <a:pPr marL="742950" lvl="1" indent="-285750">
              <a:buFont typeface="Wingdings" panose="05000000000000000000" pitchFamily="2" charset="2"/>
              <a:buChar char="§"/>
            </a:pPr>
            <a:endParaRPr lang="fr-FR" dirty="0" smtClean="0">
              <a:ln w="0"/>
              <a:solidFill>
                <a:schemeClr val="bg1"/>
              </a:solidFill>
              <a:latin typeface="Segoe UI" panose="020B0502040204020203" pitchFamily="34" charset="0"/>
              <a:cs typeface="Segoe UI" panose="020B0502040204020203" pitchFamily="34" charset="0"/>
            </a:endParaRPr>
          </a:p>
        </p:txBody>
      </p:sp>
      <p:sp>
        <p:nvSpPr>
          <p:cNvPr id="11" name="ZoneTexte 10"/>
          <p:cNvSpPr txBox="1"/>
          <p:nvPr/>
        </p:nvSpPr>
        <p:spPr>
          <a:xfrm>
            <a:off x="5055285" y="3735977"/>
            <a:ext cx="3174315" cy="2528904"/>
          </a:xfrm>
          <a:prstGeom prst="rect">
            <a:avLst/>
          </a:prstGeom>
          <a:solidFill>
            <a:srgbClr val="E10D35"/>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fr-FR" sz="32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Awareness</a:t>
            </a:r>
            <a:endParaRPr lang="fr-FR" sz="24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742950" lvl="1" indent="-285750">
              <a:buFont typeface="Wingdings" panose="05000000000000000000" pitchFamily="2" charset="2"/>
              <a:buChar char="§"/>
            </a:pPr>
            <a:r>
              <a:rPr lang="fr-FR" sz="2000" dirty="0" smtClean="0">
                <a:ln w="0"/>
                <a:solidFill>
                  <a:schemeClr val="bg1"/>
                </a:solidFill>
                <a:latin typeface="Segoe UI" panose="020B0502040204020203" pitchFamily="34" charset="0"/>
                <a:cs typeface="Segoe UI" panose="020B0502040204020203" pitchFamily="34" charset="0"/>
              </a:rPr>
              <a:t>DNN </a:t>
            </a:r>
            <a:r>
              <a:rPr lang="fr-FR" sz="2000" dirty="0">
                <a:ln w="0"/>
                <a:solidFill>
                  <a:schemeClr val="bg1"/>
                </a:solidFill>
                <a:latin typeface="Segoe UI" panose="020B0502040204020203" pitchFamily="34" charset="0"/>
                <a:cs typeface="Segoe UI" panose="020B0502040204020203" pitchFamily="34" charset="0"/>
              </a:rPr>
              <a:t>promotion</a:t>
            </a:r>
          </a:p>
          <a:p>
            <a:pPr marL="742950" lvl="1" indent="-285750">
              <a:buFont typeface="Wingdings" panose="05000000000000000000" pitchFamily="2" charset="2"/>
              <a:buChar char="§"/>
            </a:pPr>
            <a:r>
              <a:rPr lang="fr-FR" sz="2000" dirty="0">
                <a:ln w="0"/>
                <a:solidFill>
                  <a:schemeClr val="bg1"/>
                </a:solidFill>
                <a:latin typeface="Segoe UI" panose="020B0502040204020203" pitchFamily="34" charset="0"/>
                <a:cs typeface="Segoe UI" panose="020B0502040204020203" pitchFamily="34" charset="0"/>
              </a:rPr>
              <a:t>Microsoft Partner</a:t>
            </a:r>
          </a:p>
          <a:p>
            <a:pPr marL="742950" lvl="1" indent="-285750">
              <a:buFont typeface="Wingdings" panose="05000000000000000000" pitchFamily="2" charset="2"/>
              <a:buChar char="§"/>
            </a:pPr>
            <a:r>
              <a:rPr lang="fr-FR" sz="2000" dirty="0">
                <a:ln w="0"/>
                <a:solidFill>
                  <a:schemeClr val="bg1"/>
                </a:solidFill>
                <a:latin typeface="Segoe UI" panose="020B0502040204020203" pitchFamily="34" charset="0"/>
                <a:cs typeface="Segoe UI" panose="020B0502040204020203" pitchFamily="34" charset="0"/>
              </a:rPr>
              <a:t>TD 2014 Event</a:t>
            </a:r>
          </a:p>
          <a:p>
            <a:pPr marL="742950" lvl="1" indent="-285750">
              <a:buFont typeface="Wingdings" panose="05000000000000000000" pitchFamily="2" charset="2"/>
              <a:buChar char="§"/>
            </a:pPr>
            <a:r>
              <a:rPr lang="fr-FR" sz="2000" dirty="0" smtClean="0">
                <a:ln w="0"/>
                <a:solidFill>
                  <a:schemeClr val="bg1"/>
                </a:solidFill>
                <a:latin typeface="Segoe UI" panose="020B0502040204020203" pitchFamily="34" charset="0"/>
                <a:cs typeface="Segoe UI" panose="020B0502040204020203" pitchFamily="34" charset="0"/>
              </a:rPr>
              <a:t>The Story </a:t>
            </a:r>
            <a:r>
              <a:rPr lang="fr-FR" sz="2000" dirty="0" err="1" smtClean="0">
                <a:ln w="0"/>
                <a:solidFill>
                  <a:schemeClr val="bg1"/>
                </a:solidFill>
                <a:latin typeface="Segoe UI" panose="020B0502040204020203" pitchFamily="34" charset="0"/>
                <a:cs typeface="Segoe UI" panose="020B0502040204020203" pitchFamily="34" charset="0"/>
              </a:rPr>
              <a:t>telling</a:t>
            </a:r>
            <a:endParaRPr lang="fr-FR" sz="2000" dirty="0">
              <a:ln w="0"/>
              <a:solidFill>
                <a:schemeClr val="bg1"/>
              </a:solidFill>
              <a:latin typeface="Segoe UI" panose="020B0502040204020203" pitchFamily="34" charset="0"/>
              <a:cs typeface="Segoe UI" panose="020B0502040204020203" pitchFamily="34" charset="0"/>
            </a:endParaRPr>
          </a:p>
        </p:txBody>
      </p:sp>
      <p:pic>
        <p:nvPicPr>
          <p:cNvPr id="4" name="Image 3"/>
          <p:cNvPicPr>
            <a:picLocks noChangeAspect="1"/>
          </p:cNvPicPr>
          <p:nvPr/>
        </p:nvPicPr>
        <p:blipFill>
          <a:blip r:embed="rId2"/>
          <a:stretch>
            <a:fillRect/>
          </a:stretch>
        </p:blipFill>
        <p:spPr>
          <a:xfrm>
            <a:off x="922469" y="671403"/>
            <a:ext cx="4132816" cy="5593478"/>
          </a:xfrm>
          <a:prstGeom prst="rect">
            <a:avLst/>
          </a:prstGeom>
        </p:spPr>
      </p:pic>
      <p:sp>
        <p:nvSpPr>
          <p:cNvPr id="7" name="ZoneTexte 6"/>
          <p:cNvSpPr txBox="1"/>
          <p:nvPr/>
        </p:nvSpPr>
        <p:spPr>
          <a:xfrm>
            <a:off x="8229600" y="3735977"/>
            <a:ext cx="3237277" cy="2528904"/>
          </a:xfrm>
          <a:prstGeom prst="rect">
            <a:avLst/>
          </a:prstGeom>
          <a:solidFill>
            <a:schemeClr val="bg1"/>
          </a:solidFill>
          <a:ln>
            <a:noFill/>
            <a:prstDash val="lgDash"/>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r>
              <a:rPr lang="fr-FR" sz="2800" dirty="0" err="1" smtClean="0">
                <a:solidFill>
                  <a:schemeClr val="tx1"/>
                </a:solidFill>
                <a:latin typeface="Segoe UI Light" panose="020B0502040204020203" pitchFamily="34" charset="0"/>
                <a:cs typeface="Segoe UI Light" panose="020B0502040204020203" pitchFamily="34" charset="0"/>
              </a:rPr>
              <a:t>What</a:t>
            </a:r>
            <a:r>
              <a:rPr lang="fr-FR" sz="2800" dirty="0" smtClean="0">
                <a:solidFill>
                  <a:schemeClr val="tx1"/>
                </a:solidFill>
                <a:latin typeface="Segoe UI Light" panose="020B0502040204020203" pitchFamily="34" charset="0"/>
                <a:cs typeface="Segoe UI Light" panose="020B0502040204020203" pitchFamily="34" charset="0"/>
              </a:rPr>
              <a:t> </a:t>
            </a:r>
            <a:r>
              <a:rPr lang="fr-FR" sz="32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about</a:t>
            </a:r>
          </a:p>
          <a:p>
            <a:pPr algn="ctr"/>
            <a:r>
              <a:rPr lang="fr-FR" sz="32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DNN</a:t>
            </a:r>
          </a:p>
          <a:p>
            <a:pPr algn="ctr"/>
            <a:r>
              <a:rPr lang="fr-FR" sz="3200" dirty="0" err="1"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awareness</a:t>
            </a:r>
            <a:endParaRPr lang="fr-FR" sz="32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endParaRPr>
          </a:p>
          <a:p>
            <a:pPr algn="ctr"/>
            <a:r>
              <a:rPr lang="fr-FR" sz="2800" dirty="0" smtClean="0">
                <a:solidFill>
                  <a:schemeClr val="tx1"/>
                </a:solidFill>
                <a:latin typeface="Segoe UI Light" panose="020B0502040204020203" pitchFamily="34" charset="0"/>
                <a:cs typeface="Segoe UI Light" panose="020B0502040204020203" pitchFamily="34" charset="0"/>
              </a:rPr>
              <a:t>in </a:t>
            </a:r>
            <a:r>
              <a:rPr lang="fr-FR" sz="2800" dirty="0" err="1" smtClean="0">
                <a:solidFill>
                  <a:schemeClr val="tx1"/>
                </a:solidFill>
                <a:latin typeface="Segoe UI Light" panose="020B0502040204020203" pitchFamily="34" charset="0"/>
                <a:cs typeface="Segoe UI Light" panose="020B0502040204020203" pitchFamily="34" charset="0"/>
              </a:rPr>
              <a:t>your</a:t>
            </a:r>
            <a:r>
              <a:rPr lang="fr-FR" sz="2800" dirty="0" smtClean="0">
                <a:solidFill>
                  <a:schemeClr val="tx1"/>
                </a:solidFill>
                <a:latin typeface="Segoe UI Light" panose="020B0502040204020203" pitchFamily="34" charset="0"/>
                <a:cs typeface="Segoe UI Light" panose="020B0502040204020203" pitchFamily="34" charset="0"/>
              </a:rPr>
              <a:t> country ?</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Tree>
    <p:extLst>
      <p:ext uri="{BB962C8B-B14F-4D97-AF65-F5344CB8AC3E}">
        <p14:creationId xmlns:p14="http://schemas.microsoft.com/office/powerpoint/2010/main" val="2728321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417" y="2000532"/>
            <a:ext cx="4656305" cy="1760666"/>
          </a:xfrm>
          <a:prstGeom prst="rect">
            <a:avLst/>
          </a:prstGeom>
          <a:noFill/>
          <a:ln>
            <a:noFill/>
          </a:ln>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
        <p:nvSpPr>
          <p:cNvPr id="5" name="ZoneTexte 4"/>
          <p:cNvSpPr txBox="1"/>
          <p:nvPr/>
        </p:nvSpPr>
        <p:spPr>
          <a:xfrm>
            <a:off x="2821706" y="1277257"/>
            <a:ext cx="6548588" cy="1446550"/>
          </a:xfrm>
          <a:prstGeom prst="rect">
            <a:avLst/>
          </a:prstGeom>
          <a:noFill/>
        </p:spPr>
        <p:txBody>
          <a:bodyPr wrap="none" rtlCol="0">
            <a:spAutoFit/>
          </a:bodyPr>
          <a:lstStyle/>
          <a:p>
            <a:r>
              <a:rPr lang="fr-FR" sz="8800" dirty="0" smtClean="0">
                <a:latin typeface="Segoe UI Light" panose="020B0502040204020203" pitchFamily="34" charset="0"/>
                <a:ea typeface="Segoe UI Black" panose="020B0A02040204020203" pitchFamily="34" charset="0"/>
                <a:cs typeface="Segoe UI Light" panose="020B0502040204020203" pitchFamily="34" charset="0"/>
              </a:rPr>
              <a:t>Case </a:t>
            </a:r>
            <a:r>
              <a:rPr lang="fr-FR" sz="8800" dirty="0" smtClean="0">
                <a:latin typeface="Segoe UI Black" panose="020B0A02040204020203" pitchFamily="34" charset="0"/>
                <a:ea typeface="Segoe UI Black" panose="020B0A02040204020203" pitchFamily="34" charset="0"/>
                <a:cs typeface="Segoe UI Black" panose="020B0A02040204020203" pitchFamily="34" charset="0"/>
              </a:rPr>
              <a:t>STUDY</a:t>
            </a:r>
            <a:endParaRPr lang="fr-FR" sz="88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ZoneTexte 6"/>
          <p:cNvSpPr txBox="1"/>
          <p:nvPr/>
        </p:nvSpPr>
        <p:spPr>
          <a:xfrm>
            <a:off x="3457222" y="3780000"/>
            <a:ext cx="4522392" cy="769441"/>
          </a:xfrm>
          <a:prstGeom prst="rect">
            <a:avLst/>
          </a:prstGeom>
          <a:noFill/>
        </p:spPr>
        <p:txBody>
          <a:bodyPr wrap="none" rtlCol="0">
            <a:spAutoFit/>
          </a:bodyPr>
          <a:lstStyle/>
          <a:p>
            <a:pPr algn="ctr"/>
            <a:r>
              <a:rPr lang="fr-FR" sz="4400" dirty="0" smtClean="0">
                <a:latin typeface="Segoe UI Light" panose="020B0502040204020203" pitchFamily="34" charset="0"/>
                <a:ea typeface="Segoe UI Black" panose="020B0A02040204020203" pitchFamily="34" charset="0"/>
                <a:cs typeface="Segoe UI Light" panose="020B0502040204020203" pitchFamily="34" charset="0"/>
              </a:rPr>
              <a:t>Gilles </a:t>
            </a:r>
            <a:r>
              <a:rPr lang="fr-FR" sz="4400" dirty="0" smtClean="0">
                <a:latin typeface="Segoe UI Black" panose="020B0A02040204020203" pitchFamily="34" charset="0"/>
                <a:ea typeface="Segoe UI Black" panose="020B0A02040204020203" pitchFamily="34" charset="0"/>
                <a:cs typeface="Segoe UI Black" panose="020B0A02040204020203" pitchFamily="34" charset="0"/>
              </a:rPr>
              <a:t>DUTERTRE</a:t>
            </a:r>
            <a:endParaRPr lang="fr-FR" sz="44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ZoneTexte 7"/>
          <p:cNvSpPr txBox="1"/>
          <p:nvPr/>
        </p:nvSpPr>
        <p:spPr>
          <a:xfrm>
            <a:off x="3559013" y="4344590"/>
            <a:ext cx="4318810" cy="769441"/>
          </a:xfrm>
          <a:prstGeom prst="rect">
            <a:avLst/>
          </a:prstGeom>
          <a:noFill/>
        </p:spPr>
        <p:txBody>
          <a:bodyPr wrap="none" rtlCol="0">
            <a:spAutoFit/>
          </a:bodyPr>
          <a:lstStyle/>
          <a:p>
            <a:pPr algn="ctr"/>
            <a:r>
              <a:rPr lang="fr-FR" sz="4400" dirty="0" smtClean="0">
                <a:latin typeface="Segoe UI Light" panose="020B0502040204020203" pitchFamily="34" charset="0"/>
                <a:ea typeface="Segoe UI Black" panose="020B0A02040204020203" pitchFamily="34" charset="0"/>
                <a:cs typeface="Segoe UI Light" panose="020B0502040204020203" pitchFamily="34" charset="0"/>
              </a:rPr>
              <a:t>Matthieu </a:t>
            </a:r>
            <a:r>
              <a:rPr lang="fr-FR" sz="4400" dirty="0" smtClean="0">
                <a:latin typeface="Segoe UI Black" panose="020B0A02040204020203" pitchFamily="34" charset="0"/>
                <a:ea typeface="Segoe UI Black" panose="020B0A02040204020203" pitchFamily="34" charset="0"/>
                <a:cs typeface="Segoe UI Black" panose="020B0A02040204020203" pitchFamily="34" charset="0"/>
              </a:rPr>
              <a:t>LUBAC</a:t>
            </a:r>
            <a:endParaRPr lang="fr-FR" sz="44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560914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139" y="574258"/>
            <a:ext cx="4656305" cy="1760666"/>
          </a:xfrm>
          <a:prstGeom prst="rect">
            <a:avLst/>
          </a:prstGeom>
          <a:noFill/>
          <a:ln>
            <a:noFill/>
          </a:ln>
        </p:spPr>
      </p:pic>
      <p:sp>
        <p:nvSpPr>
          <p:cNvPr id="8" name="ZoneTexte 7"/>
          <p:cNvSpPr txBox="1"/>
          <p:nvPr/>
        </p:nvSpPr>
        <p:spPr>
          <a:xfrm>
            <a:off x="682579" y="535576"/>
            <a:ext cx="6345238" cy="2263273"/>
          </a:xfrm>
          <a:prstGeom prst="rect">
            <a:avLst/>
          </a:prstGeom>
          <a:solidFill>
            <a:srgbClr val="E55A0D"/>
          </a:solidFill>
          <a:ln>
            <a:noFill/>
            <a:prstDash val="lgDash"/>
          </a:ln>
        </p:spPr>
        <p:style>
          <a:lnRef idx="2">
            <a:schemeClr val="accent5"/>
          </a:lnRef>
          <a:fillRef idx="1">
            <a:schemeClr val="lt1"/>
          </a:fillRef>
          <a:effectRef idx="0">
            <a:schemeClr val="accent5"/>
          </a:effectRef>
          <a:fontRef idx="minor">
            <a:schemeClr val="dk1"/>
          </a:fontRef>
        </p:style>
        <p:txBody>
          <a:bodyPr wrap="square" rtlCol="0">
            <a:noAutofit/>
          </a:bodyPr>
          <a:lstStyle/>
          <a:p>
            <a:endParaRPr lang="fr-FR" dirty="0" smtClean="0">
              <a:ln w="0"/>
              <a:solidFill>
                <a:schemeClr val="bg1"/>
              </a:solidFill>
              <a:latin typeface="Segoe UI" panose="020B0502040204020203" pitchFamily="34" charset="0"/>
              <a:cs typeface="Segoe UI" panose="020B0502040204020203" pitchFamily="34" charset="0"/>
            </a:endParaRPr>
          </a:p>
          <a:p>
            <a:pPr lvl="1"/>
            <a:r>
              <a:rPr lang="fr-FR" sz="32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Who</a:t>
            </a:r>
            <a:r>
              <a:rPr lang="fr-FR" sz="32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t>
            </a:r>
          </a:p>
          <a:p>
            <a:pPr marL="800100" lvl="1" indent="-342900">
              <a:buFont typeface="Wingdings" panose="05000000000000000000" pitchFamily="2" charset="2"/>
              <a:buChar char="§"/>
            </a:pPr>
            <a:r>
              <a:rPr lang="fr-FR" sz="2000" dirty="0" smtClean="0">
                <a:ln w="0"/>
                <a:solidFill>
                  <a:schemeClr val="bg1"/>
                </a:solidFill>
                <a:latin typeface="Segoe UI" panose="020B0502040204020203" pitchFamily="34" charset="0"/>
                <a:cs typeface="Segoe UI" panose="020B0502040204020203" pitchFamily="34" charset="0"/>
              </a:rPr>
              <a:t>Professional </a:t>
            </a:r>
            <a:r>
              <a:rPr lang="fr-FR" sz="2000" dirty="0" err="1" smtClean="0">
                <a:ln w="0"/>
                <a:solidFill>
                  <a:schemeClr val="bg1"/>
                </a:solidFill>
                <a:latin typeface="Segoe UI" panose="020B0502040204020203" pitchFamily="34" charset="0"/>
                <a:cs typeface="Segoe UI" panose="020B0502040204020203" pitchFamily="34" charset="0"/>
              </a:rPr>
              <a:t>federation</a:t>
            </a:r>
            <a:r>
              <a:rPr lang="fr-FR" sz="2000" dirty="0" smtClean="0">
                <a:ln w="0"/>
                <a:solidFill>
                  <a:schemeClr val="bg1"/>
                </a:solidFill>
                <a:latin typeface="Segoe UI" panose="020B0502040204020203" pitchFamily="34" charset="0"/>
                <a:cs typeface="Segoe UI" panose="020B0502040204020203" pitchFamily="34" charset="0"/>
              </a:rPr>
              <a:t> </a:t>
            </a:r>
          </a:p>
          <a:p>
            <a:pPr marL="800100" lvl="1" indent="-342900">
              <a:buFont typeface="Wingdings" panose="05000000000000000000" pitchFamily="2" charset="2"/>
              <a:buChar char="§"/>
            </a:pPr>
            <a:r>
              <a:rPr lang="fr-FR" sz="2000" dirty="0" smtClean="0">
                <a:ln w="0"/>
                <a:solidFill>
                  <a:schemeClr val="bg1"/>
                </a:solidFill>
                <a:latin typeface="Segoe UI" panose="020B0502040204020203" pitchFamily="34" charset="0"/>
                <a:cs typeface="Segoe UI" panose="020B0502040204020203" pitchFamily="34" charset="0"/>
              </a:rPr>
              <a:t>About 450 </a:t>
            </a:r>
            <a:r>
              <a:rPr lang="fr-FR" sz="2000" dirty="0" err="1" smtClean="0">
                <a:ln w="0"/>
                <a:solidFill>
                  <a:schemeClr val="bg1"/>
                </a:solidFill>
                <a:latin typeface="Segoe UI" panose="020B0502040204020203" pitchFamily="34" charset="0"/>
                <a:cs typeface="Segoe UI" panose="020B0502040204020203" pitchFamily="34" charset="0"/>
              </a:rPr>
              <a:t>members</a:t>
            </a:r>
            <a:endParaRPr lang="fr-FR" sz="2000" dirty="0">
              <a:ln w="0"/>
              <a:solidFill>
                <a:schemeClr val="bg1"/>
              </a:solidFill>
              <a:latin typeface="Segoe UI" panose="020B0502040204020203" pitchFamily="34" charset="0"/>
              <a:cs typeface="Segoe UI" panose="020B0502040204020203" pitchFamily="34" charset="0"/>
            </a:endParaRPr>
          </a:p>
          <a:p>
            <a:pPr marL="800100" lvl="1" indent="-342900">
              <a:buFont typeface="Wingdings" panose="05000000000000000000" pitchFamily="2" charset="2"/>
              <a:buChar char="§"/>
            </a:pPr>
            <a:r>
              <a:rPr lang="fr-FR" sz="2000" dirty="0">
                <a:ln w="0"/>
                <a:solidFill>
                  <a:schemeClr val="bg1"/>
                </a:solidFill>
                <a:latin typeface="Segoe UI" panose="020B0502040204020203" pitchFamily="34" charset="0"/>
                <a:cs typeface="Segoe UI" panose="020B0502040204020203" pitchFamily="34" charset="0"/>
              </a:rPr>
              <a:t>Daily support on </a:t>
            </a:r>
            <a:r>
              <a:rPr lang="fr-FR" sz="2000" dirty="0" smtClean="0">
                <a:ln w="0"/>
                <a:solidFill>
                  <a:schemeClr val="bg1"/>
                </a:solidFill>
                <a:latin typeface="Segoe UI" panose="020B0502040204020203" pitchFamily="34" charset="0"/>
                <a:cs typeface="Segoe UI" panose="020B0502040204020203" pitchFamily="34" charset="0"/>
              </a:rPr>
              <a:t>social, </a:t>
            </a:r>
            <a:r>
              <a:rPr lang="fr-FR" sz="2000" dirty="0" err="1" smtClean="0">
                <a:ln w="0"/>
                <a:solidFill>
                  <a:schemeClr val="bg1"/>
                </a:solidFill>
                <a:latin typeface="Segoe UI" panose="020B0502040204020203" pitchFamily="34" charset="0"/>
                <a:cs typeface="Segoe UI" panose="020B0502040204020203" pitchFamily="34" charset="0"/>
              </a:rPr>
              <a:t>economical</a:t>
            </a:r>
            <a:r>
              <a:rPr lang="fr-FR" sz="2000" dirty="0" smtClean="0">
                <a:ln w="0"/>
                <a:solidFill>
                  <a:schemeClr val="bg1"/>
                </a:solidFill>
                <a:latin typeface="Segoe UI" panose="020B0502040204020203" pitchFamily="34" charset="0"/>
                <a:cs typeface="Segoe UI" panose="020B0502040204020203" pitchFamily="34" charset="0"/>
              </a:rPr>
              <a:t> and </a:t>
            </a:r>
            <a:r>
              <a:rPr lang="fr-FR" sz="2000" dirty="0" err="1" smtClean="0">
                <a:ln w="0"/>
                <a:solidFill>
                  <a:schemeClr val="bg1"/>
                </a:solidFill>
                <a:latin typeface="Segoe UI" panose="020B0502040204020203" pitchFamily="34" charset="0"/>
                <a:cs typeface="Segoe UI" panose="020B0502040204020203" pitchFamily="34" charset="0"/>
              </a:rPr>
              <a:t>legal</a:t>
            </a:r>
            <a:r>
              <a:rPr lang="fr-FR" sz="2000" dirty="0" smtClean="0">
                <a:ln w="0"/>
                <a:solidFill>
                  <a:schemeClr val="bg1"/>
                </a:solidFill>
                <a:latin typeface="Segoe UI" panose="020B0502040204020203" pitchFamily="34" charset="0"/>
                <a:cs typeface="Segoe UI" panose="020B0502040204020203" pitchFamily="34" charset="0"/>
              </a:rPr>
              <a:t> informations</a:t>
            </a:r>
          </a:p>
          <a:p>
            <a:endParaRPr lang="fr-FR" dirty="0">
              <a:ln w="0"/>
              <a:solidFill>
                <a:schemeClr val="bg1"/>
              </a:solidFill>
              <a:latin typeface="Segoe UI" panose="020B0502040204020203" pitchFamily="34" charset="0"/>
              <a:cs typeface="Segoe UI" panose="020B0502040204020203" pitchFamily="34" charset="0"/>
            </a:endParaRPr>
          </a:p>
        </p:txBody>
      </p:sp>
      <p:pic>
        <p:nvPicPr>
          <p:cNvPr id="9" name="Image 8"/>
          <p:cNvPicPr>
            <a:picLocks noChangeAspect="1"/>
          </p:cNvPicPr>
          <p:nvPr/>
        </p:nvPicPr>
        <p:blipFill rotWithShape="1">
          <a:blip r:embed="rId4"/>
          <a:srcRect l="34504" t="12594" r="32843" b="37208"/>
          <a:stretch/>
        </p:blipFill>
        <p:spPr>
          <a:xfrm>
            <a:off x="604200" y="2798849"/>
            <a:ext cx="4258035" cy="3680327"/>
          </a:xfrm>
          <a:prstGeom prst="rect">
            <a:avLst/>
          </a:prstGeom>
          <a:noFill/>
          <a:ln>
            <a:noFill/>
          </a:ln>
        </p:spPr>
      </p:pic>
      <p:sp>
        <p:nvSpPr>
          <p:cNvPr id="10" name="ZoneTexte 9"/>
          <p:cNvSpPr txBox="1"/>
          <p:nvPr/>
        </p:nvSpPr>
        <p:spPr>
          <a:xfrm>
            <a:off x="4820196" y="2798851"/>
            <a:ext cx="3513910" cy="3015024"/>
          </a:xfrm>
          <a:prstGeom prst="rect">
            <a:avLst/>
          </a:prstGeom>
          <a:solidFill>
            <a:srgbClr val="BC291E"/>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oAutofit/>
          </a:bodyPr>
          <a:lstStyle/>
          <a:p>
            <a:pPr lvl="1"/>
            <a:r>
              <a:rPr lang="fr-FR" sz="36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What</a:t>
            </a:r>
            <a:r>
              <a:rPr lang="fr-FR" sz="36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t>
            </a:r>
          </a:p>
          <a:p>
            <a:pPr lvl="1"/>
            <a:r>
              <a:rPr lang="fr-FR" dirty="0" err="1" smtClean="0">
                <a:ln w="0"/>
                <a:solidFill>
                  <a:schemeClr val="bg1"/>
                </a:solidFill>
                <a:latin typeface="Segoe UI" panose="020B0502040204020203" pitchFamily="34" charset="0"/>
                <a:cs typeface="Segoe UI" panose="020B0502040204020203" pitchFamily="34" charset="0"/>
              </a:rPr>
              <a:t>Sends</a:t>
            </a:r>
            <a:r>
              <a:rPr lang="fr-FR" dirty="0" smtClean="0">
                <a:ln w="0"/>
                <a:solidFill>
                  <a:schemeClr val="bg1"/>
                </a:solidFill>
                <a:latin typeface="Segoe UI" panose="020B0502040204020203" pitchFamily="34" charset="0"/>
                <a:cs typeface="Segoe UI" panose="020B0502040204020203" pitchFamily="34" charset="0"/>
              </a:rPr>
              <a:t> </a:t>
            </a:r>
            <a:r>
              <a:rPr lang="fr-FR" dirty="0" err="1" smtClean="0">
                <a:ln w="0"/>
                <a:solidFill>
                  <a:schemeClr val="bg1"/>
                </a:solidFill>
                <a:latin typeface="Segoe UI" panose="020B0502040204020203" pitchFamily="34" charset="0"/>
                <a:cs typeface="Segoe UI" panose="020B0502040204020203" pitchFamily="34" charset="0"/>
              </a:rPr>
              <a:t>twice</a:t>
            </a:r>
            <a:r>
              <a:rPr lang="fr-FR" dirty="0" smtClean="0">
                <a:ln w="0"/>
                <a:solidFill>
                  <a:schemeClr val="bg1"/>
                </a:solidFill>
                <a:latin typeface="Segoe UI" panose="020B0502040204020203" pitchFamily="34" charset="0"/>
                <a:cs typeface="Segoe UI" panose="020B0502040204020203" pitchFamily="34" charset="0"/>
              </a:rPr>
              <a:t> a </a:t>
            </a:r>
            <a:r>
              <a:rPr lang="fr-FR" dirty="0" err="1" smtClean="0">
                <a:ln w="0"/>
                <a:solidFill>
                  <a:schemeClr val="bg1"/>
                </a:solidFill>
                <a:latin typeface="Segoe UI" panose="020B0502040204020203" pitchFamily="34" charset="0"/>
                <a:cs typeface="Segoe UI" panose="020B0502040204020203" pitchFamily="34" charset="0"/>
              </a:rPr>
              <a:t>month</a:t>
            </a:r>
            <a:r>
              <a:rPr lang="fr-FR" dirty="0" smtClean="0">
                <a:ln w="0"/>
                <a:solidFill>
                  <a:schemeClr val="bg1"/>
                </a:solidFill>
                <a:latin typeface="Segoe UI" panose="020B0502040204020203" pitchFamily="34" charset="0"/>
                <a:cs typeface="Segoe UI" panose="020B0502040204020203" pitchFamily="34" charset="0"/>
              </a:rPr>
              <a:t> a newsletter </a:t>
            </a:r>
            <a:r>
              <a:rPr lang="fr-FR" dirty="0" err="1" smtClean="0">
                <a:ln w="0"/>
                <a:solidFill>
                  <a:schemeClr val="bg1"/>
                </a:solidFill>
                <a:latin typeface="Segoe UI" panose="020B0502040204020203" pitchFamily="34" charset="0"/>
                <a:cs typeface="Segoe UI" panose="020B0502040204020203" pitchFamily="34" charset="0"/>
              </a:rPr>
              <a:t>with</a:t>
            </a:r>
            <a:r>
              <a:rPr lang="fr-FR" dirty="0" smtClean="0">
                <a:ln w="0"/>
                <a:solidFill>
                  <a:schemeClr val="bg1"/>
                </a:solidFill>
                <a:latin typeface="Segoe UI" panose="020B0502040204020203" pitchFamily="34" charset="0"/>
                <a:cs typeface="Segoe UI" panose="020B0502040204020203" pitchFamily="34" charset="0"/>
              </a:rPr>
              <a:t> a lot of documents</a:t>
            </a:r>
          </a:p>
          <a:p>
            <a:pPr marL="742950" lvl="1" indent="-285750">
              <a:buFont typeface="Wingdings" panose="05000000000000000000" pitchFamily="2" charset="2"/>
              <a:buChar char="§"/>
            </a:pPr>
            <a:r>
              <a:rPr lang="fr-FR" dirty="0" err="1" smtClean="0">
                <a:ln w="0"/>
                <a:solidFill>
                  <a:schemeClr val="bg1"/>
                </a:solidFill>
                <a:latin typeface="Segoe UI" panose="020B0502040204020203" pitchFamily="34" charset="0"/>
                <a:cs typeface="Segoe UI" panose="020B0502040204020203" pitchFamily="34" charset="0"/>
              </a:rPr>
              <a:t>Costs</a:t>
            </a:r>
            <a:r>
              <a:rPr lang="fr-FR" dirty="0" smtClean="0">
                <a:ln w="0"/>
                <a:solidFill>
                  <a:schemeClr val="bg1"/>
                </a:solidFill>
                <a:latin typeface="Segoe UI" panose="020B0502040204020203" pitchFamily="34" charset="0"/>
                <a:cs typeface="Segoe UI" panose="020B0502040204020203" pitchFamily="34" charset="0"/>
              </a:rPr>
              <a:t> a lot</a:t>
            </a:r>
          </a:p>
          <a:p>
            <a:pPr marL="742950" lvl="1" indent="-285750">
              <a:buFont typeface="Wingdings" panose="05000000000000000000" pitchFamily="2" charset="2"/>
              <a:buChar char="§"/>
            </a:pPr>
            <a:r>
              <a:rPr lang="fr-FR" dirty="0" smtClean="0">
                <a:ln w="0"/>
                <a:solidFill>
                  <a:schemeClr val="bg1"/>
                </a:solidFill>
                <a:latin typeface="Segoe UI" panose="020B0502040204020203" pitchFamily="34" charset="0"/>
                <a:cs typeface="Segoe UI" panose="020B0502040204020203" pitchFamily="34" charset="0"/>
              </a:rPr>
              <a:t>Not « Eco-</a:t>
            </a:r>
            <a:r>
              <a:rPr lang="fr-FR" dirty="0" err="1" smtClean="0">
                <a:ln w="0"/>
                <a:solidFill>
                  <a:schemeClr val="bg1"/>
                </a:solidFill>
                <a:latin typeface="Segoe UI" panose="020B0502040204020203" pitchFamily="34" charset="0"/>
                <a:cs typeface="Segoe UI" panose="020B0502040204020203" pitchFamily="34" charset="0"/>
              </a:rPr>
              <a:t>friendly</a:t>
            </a:r>
            <a:r>
              <a:rPr lang="fr-FR" dirty="0" smtClean="0">
                <a:ln w="0"/>
                <a:solidFill>
                  <a:schemeClr val="bg1"/>
                </a:solidFill>
                <a:latin typeface="Segoe UI" panose="020B0502040204020203" pitchFamily="34" charset="0"/>
                <a:cs typeface="Segoe UI" panose="020B0502040204020203" pitchFamily="34" charset="0"/>
              </a:rPr>
              <a:t> »</a:t>
            </a:r>
          </a:p>
          <a:p>
            <a:pPr marL="742950" lvl="1" indent="-285750">
              <a:buFont typeface="Wingdings" panose="05000000000000000000" pitchFamily="2" charset="2"/>
              <a:buChar char="§"/>
            </a:pPr>
            <a:r>
              <a:rPr lang="fr-FR" dirty="0" err="1" smtClean="0">
                <a:ln w="0"/>
                <a:solidFill>
                  <a:schemeClr val="bg1"/>
                </a:solidFill>
                <a:latin typeface="Segoe UI" panose="020B0502040204020203" pitchFamily="34" charset="0"/>
                <a:cs typeface="Segoe UI" panose="020B0502040204020203" pitchFamily="34" charset="0"/>
              </a:rPr>
              <a:t>Takes</a:t>
            </a:r>
            <a:r>
              <a:rPr lang="fr-FR" dirty="0" smtClean="0">
                <a:ln w="0"/>
                <a:solidFill>
                  <a:schemeClr val="bg1"/>
                </a:solidFill>
                <a:latin typeface="Segoe UI" panose="020B0502040204020203" pitchFamily="34" charset="0"/>
                <a:cs typeface="Segoe UI" panose="020B0502040204020203" pitchFamily="34" charset="0"/>
              </a:rPr>
              <a:t> time to </a:t>
            </a:r>
            <a:r>
              <a:rPr lang="fr-FR" dirty="0" err="1" smtClean="0">
                <a:ln w="0"/>
                <a:solidFill>
                  <a:schemeClr val="bg1"/>
                </a:solidFill>
                <a:latin typeface="Segoe UI" panose="020B0502040204020203" pitchFamily="34" charset="0"/>
                <a:cs typeface="Segoe UI" panose="020B0502040204020203" pitchFamily="34" charset="0"/>
              </a:rPr>
              <a:t>prepare</a:t>
            </a:r>
            <a:endParaRPr lang="fr-FR" dirty="0" smtClean="0">
              <a:ln w="0"/>
              <a:solidFill>
                <a:schemeClr val="bg1"/>
              </a:solidFill>
              <a:latin typeface="Segoe UI" panose="020B0502040204020203" pitchFamily="34" charset="0"/>
              <a:cs typeface="Segoe UI" panose="020B0502040204020203" pitchFamily="34" charset="0"/>
            </a:endParaRPr>
          </a:p>
        </p:txBody>
      </p:sp>
      <p:sp>
        <p:nvSpPr>
          <p:cNvPr id="11" name="ZoneTexte 10"/>
          <p:cNvSpPr txBox="1"/>
          <p:nvPr/>
        </p:nvSpPr>
        <p:spPr>
          <a:xfrm>
            <a:off x="8329479" y="2798850"/>
            <a:ext cx="3430999" cy="3015025"/>
          </a:xfrm>
          <a:prstGeom prst="rect">
            <a:avLst/>
          </a:prstGeom>
          <a:solidFill>
            <a:srgbClr val="0083B8"/>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oAutofit/>
          </a:bodyPr>
          <a:lstStyle/>
          <a:p>
            <a:endParaRPr lang="fr-FR" dirty="0">
              <a:ln w="0"/>
              <a:solidFill>
                <a:schemeClr val="bg1"/>
              </a:solidFill>
              <a:latin typeface="Segoe UI" panose="020B0502040204020203" pitchFamily="34" charset="0"/>
              <a:cs typeface="Segoe UI" panose="020B0502040204020203" pitchFamily="34" charset="0"/>
            </a:endParaRPr>
          </a:p>
          <a:p>
            <a:pPr lvl="1"/>
            <a:r>
              <a:rPr lang="fr-FR" sz="36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How ?</a:t>
            </a:r>
          </a:p>
          <a:p>
            <a:pPr lvl="1"/>
            <a:r>
              <a:rPr lang="fr-FR" dirty="0" err="1" smtClean="0">
                <a:ln w="0"/>
                <a:solidFill>
                  <a:schemeClr val="bg1"/>
                </a:solidFill>
                <a:latin typeface="Segoe UI" panose="020B0502040204020203" pitchFamily="34" charset="0"/>
                <a:cs typeface="Segoe UI" panose="020B0502040204020203" pitchFamily="34" charset="0"/>
              </a:rPr>
              <a:t>Website</a:t>
            </a:r>
            <a:r>
              <a:rPr lang="fr-FR" dirty="0" smtClean="0">
                <a:ln w="0"/>
                <a:solidFill>
                  <a:schemeClr val="bg1"/>
                </a:solidFill>
                <a:latin typeface="Segoe UI" panose="020B0502040204020203" pitchFamily="34" charset="0"/>
                <a:cs typeface="Segoe UI" panose="020B0502040204020203" pitchFamily="34" charset="0"/>
              </a:rPr>
              <a:t> and </a:t>
            </a:r>
            <a:r>
              <a:rPr lang="fr-FR" dirty="0" err="1" smtClean="0">
                <a:ln w="0"/>
                <a:solidFill>
                  <a:schemeClr val="bg1"/>
                </a:solidFill>
                <a:latin typeface="Segoe UI" panose="020B0502040204020203" pitchFamily="34" charset="0"/>
                <a:cs typeface="Segoe UI" panose="020B0502040204020203" pitchFamily="34" charset="0"/>
              </a:rPr>
              <a:t>electronic</a:t>
            </a:r>
            <a:r>
              <a:rPr lang="fr-FR" dirty="0" smtClean="0">
                <a:ln w="0"/>
                <a:solidFill>
                  <a:schemeClr val="bg1"/>
                </a:solidFill>
                <a:latin typeface="Segoe UI" panose="020B0502040204020203" pitchFamily="34" charset="0"/>
                <a:cs typeface="Segoe UI" panose="020B0502040204020203" pitchFamily="34" charset="0"/>
              </a:rPr>
              <a:t> newsletter</a:t>
            </a:r>
          </a:p>
          <a:p>
            <a:pPr marL="742950" lvl="1" indent="-285750">
              <a:buFont typeface="Wingdings" panose="05000000000000000000" pitchFamily="2" charset="2"/>
              <a:buChar char="§"/>
            </a:pPr>
            <a:r>
              <a:rPr lang="fr-FR" dirty="0" err="1" smtClean="0">
                <a:ln w="0"/>
                <a:solidFill>
                  <a:schemeClr val="bg1"/>
                </a:solidFill>
                <a:latin typeface="Segoe UI" panose="020B0502040204020203" pitchFamily="34" charset="0"/>
                <a:cs typeface="Segoe UI" panose="020B0502040204020203" pitchFamily="34" charset="0"/>
              </a:rPr>
              <a:t>Same</a:t>
            </a:r>
            <a:r>
              <a:rPr lang="fr-FR" dirty="0" smtClean="0">
                <a:ln w="0"/>
                <a:solidFill>
                  <a:schemeClr val="bg1"/>
                </a:solidFill>
                <a:latin typeface="Segoe UI" panose="020B0502040204020203" pitchFamily="34" charset="0"/>
                <a:cs typeface="Segoe UI" panose="020B0502040204020203" pitchFamily="34" charset="0"/>
              </a:rPr>
              <a:t> organisation</a:t>
            </a:r>
          </a:p>
          <a:p>
            <a:pPr marL="742950" lvl="1" indent="-285750">
              <a:buFont typeface="Wingdings" panose="05000000000000000000" pitchFamily="2" charset="2"/>
              <a:buChar char="§"/>
            </a:pPr>
            <a:r>
              <a:rPr lang="fr-FR" dirty="0" smtClean="0">
                <a:ln w="0"/>
                <a:solidFill>
                  <a:schemeClr val="bg1"/>
                </a:solidFill>
                <a:latin typeface="Segoe UI" panose="020B0502040204020203" pitchFamily="34" charset="0"/>
                <a:cs typeface="Segoe UI" panose="020B0502040204020203" pitchFamily="34" charset="0"/>
              </a:rPr>
              <a:t>New design</a:t>
            </a:r>
          </a:p>
          <a:p>
            <a:pPr marL="742950" lvl="1" indent="-285750">
              <a:buFont typeface="Wingdings" panose="05000000000000000000" pitchFamily="2" charset="2"/>
              <a:buChar char="§"/>
            </a:pPr>
            <a:r>
              <a:rPr lang="fr-FR" dirty="0" err="1" smtClean="0">
                <a:ln w="0"/>
                <a:solidFill>
                  <a:schemeClr val="bg1"/>
                </a:solidFill>
                <a:latin typeface="Segoe UI" panose="020B0502040204020203" pitchFamily="34" charset="0"/>
                <a:cs typeface="Segoe UI" panose="020B0502040204020203" pitchFamily="34" charset="0"/>
              </a:rPr>
              <a:t>Ease</a:t>
            </a:r>
            <a:r>
              <a:rPr lang="fr-FR" dirty="0" smtClean="0">
                <a:ln w="0"/>
                <a:solidFill>
                  <a:schemeClr val="bg1"/>
                </a:solidFill>
                <a:latin typeface="Segoe UI" panose="020B0502040204020203" pitchFamily="34" charset="0"/>
                <a:cs typeface="Segoe UI" panose="020B0502040204020203" pitchFamily="34" charset="0"/>
              </a:rPr>
              <a:t> of use</a:t>
            </a:r>
          </a:p>
          <a:p>
            <a:pPr marL="742950" lvl="1" indent="-285750">
              <a:buFont typeface="Wingdings" panose="05000000000000000000" pitchFamily="2" charset="2"/>
              <a:buChar char="§"/>
            </a:pPr>
            <a:r>
              <a:rPr lang="fr-FR" dirty="0" err="1" smtClean="0">
                <a:ln w="0"/>
                <a:solidFill>
                  <a:schemeClr val="bg1"/>
                </a:solidFill>
                <a:latin typeface="Segoe UI" panose="020B0502040204020203" pitchFamily="34" charset="0"/>
                <a:cs typeface="Segoe UI" panose="020B0502040204020203" pitchFamily="34" charset="0"/>
              </a:rPr>
              <a:t>Partnership</a:t>
            </a:r>
            <a:r>
              <a:rPr lang="fr-FR" dirty="0" smtClean="0">
                <a:ln w="0"/>
                <a:solidFill>
                  <a:schemeClr val="bg1"/>
                </a:solidFill>
                <a:latin typeface="Segoe UI" panose="020B0502040204020203" pitchFamily="34" charset="0"/>
                <a:cs typeface="Segoe UI" panose="020B0502040204020203" pitchFamily="34" charset="0"/>
              </a:rPr>
              <a:t> </a:t>
            </a:r>
            <a:r>
              <a:rPr lang="fr-FR" dirty="0" err="1" smtClean="0">
                <a:ln w="0"/>
                <a:solidFill>
                  <a:schemeClr val="bg1"/>
                </a:solidFill>
                <a:latin typeface="Segoe UI" panose="020B0502040204020203" pitchFamily="34" charset="0"/>
                <a:cs typeface="Segoe UI" panose="020B0502040204020203" pitchFamily="34" charset="0"/>
              </a:rPr>
              <a:t>with</a:t>
            </a:r>
            <a:r>
              <a:rPr lang="fr-FR" dirty="0" smtClean="0">
                <a:ln w="0"/>
                <a:solidFill>
                  <a:schemeClr val="bg1"/>
                </a:solidFill>
                <a:latin typeface="Segoe UI" panose="020B0502040204020203" pitchFamily="34" charset="0"/>
                <a:cs typeface="Segoe UI" panose="020B0502040204020203" pitchFamily="34" charset="0"/>
              </a:rPr>
              <a:t> Gilles le Pigocher and DEVPCI</a:t>
            </a:r>
          </a:p>
          <a:p>
            <a:pPr lvl="1"/>
            <a:endParaRPr lang="fr-FR" dirty="0" smtClean="0">
              <a:ln w="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456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
        <p:nvSpPr>
          <p:cNvPr id="8" name="ZoneTexte 7"/>
          <p:cNvSpPr txBox="1"/>
          <p:nvPr/>
        </p:nvSpPr>
        <p:spPr>
          <a:xfrm>
            <a:off x="719911" y="742877"/>
            <a:ext cx="3708000" cy="2520000"/>
          </a:xfrm>
          <a:prstGeom prst="rect">
            <a:avLst/>
          </a:prstGeom>
          <a:solidFill>
            <a:srgbClr val="47292B"/>
          </a:solidFill>
          <a:ln>
            <a:noFill/>
            <a:prstDash val="lgDash"/>
          </a:ln>
        </p:spPr>
        <p:style>
          <a:lnRef idx="2">
            <a:schemeClr val="accent5"/>
          </a:lnRef>
          <a:fillRef idx="1">
            <a:schemeClr val="lt1"/>
          </a:fillRef>
          <a:effectRef idx="0">
            <a:schemeClr val="accent5"/>
          </a:effectRef>
          <a:fontRef idx="minor">
            <a:schemeClr val="dk1"/>
          </a:fontRef>
        </p:style>
        <p:txBody>
          <a:bodyPr wrap="square" lIns="0" rIns="72000" rtlCol="0">
            <a:noAutofit/>
          </a:bodyPr>
          <a:lstStyle/>
          <a:p>
            <a:pPr lvl="1"/>
            <a:endParaRPr lang="fr-FR" dirty="0" smtClean="0">
              <a:ln w="0"/>
              <a:solidFill>
                <a:schemeClr val="bg1"/>
              </a:solidFill>
              <a:latin typeface="Segoe UI" panose="020B0502040204020203" pitchFamily="34" charset="0"/>
              <a:cs typeface="Segoe UI" panose="020B0502040204020203" pitchFamily="34" charset="0"/>
            </a:endParaRPr>
          </a:p>
          <a:p>
            <a:pPr lvl="1"/>
            <a:r>
              <a:rPr lang="fr-FR" sz="40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Work</a:t>
            </a:r>
            <a:r>
              <a:rPr lang="fr-FR" sz="40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t>
            </a:r>
            <a:r>
              <a:rPr lang="fr-FR" sz="40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with</a:t>
            </a:r>
            <a:r>
              <a:rPr lang="fr-FR" sz="40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DNN French </a:t>
            </a:r>
            <a:r>
              <a:rPr lang="fr-FR" sz="40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Community</a:t>
            </a:r>
            <a:endParaRPr lang="en-US" sz="2800" dirty="0" smtClean="0">
              <a:solidFill>
                <a:schemeClr val="bg1"/>
              </a:solidFill>
              <a:latin typeface="Segoe UI" panose="020B0502040204020203" pitchFamily="34" charset="0"/>
              <a:cs typeface="Segoe UI" panose="020B0502040204020203" pitchFamily="34" charset="0"/>
            </a:endParaRPr>
          </a:p>
          <a:p>
            <a:pPr lvl="1"/>
            <a:endParaRPr lang="en-US" sz="2000" dirty="0">
              <a:solidFill>
                <a:schemeClr val="bg1"/>
              </a:solidFill>
              <a:latin typeface="Segoe UI" panose="020B0502040204020203" pitchFamily="34" charset="0"/>
              <a:cs typeface="Segoe UI" panose="020B0502040204020203" pitchFamily="34" charset="0"/>
            </a:endParaRPr>
          </a:p>
        </p:txBody>
      </p:sp>
      <p:sp>
        <p:nvSpPr>
          <p:cNvPr id="9" name="ZoneTexte 8"/>
          <p:cNvSpPr txBox="1"/>
          <p:nvPr/>
        </p:nvSpPr>
        <p:spPr>
          <a:xfrm>
            <a:off x="4427911" y="3293875"/>
            <a:ext cx="3697442" cy="2520000"/>
          </a:xfrm>
          <a:prstGeom prst="rect">
            <a:avLst/>
          </a:prstGeom>
          <a:solidFill>
            <a:srgbClr val="E55A0D"/>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t" anchorCtr="0">
            <a:noAutofit/>
          </a:bodyPr>
          <a:lstStyle/>
          <a:p>
            <a:pPr lvl="1">
              <a:lnSpc>
                <a:spcPct val="200000"/>
              </a:lnSpc>
            </a:pPr>
            <a:r>
              <a:rPr lang="fr-FR" sz="3200" dirty="0" err="1"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Integrating</a:t>
            </a:r>
            <a:endParaRPr lang="fr-FR" sz="3200" dirty="0" smtClean="0">
              <a:ln w="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a:p>
            <a:pPr marL="742950" lvl="1" indent="-285750">
              <a:buFont typeface="Wingdings" panose="05000000000000000000" pitchFamily="2" charset="2"/>
              <a:buChar char="§"/>
            </a:pPr>
            <a:r>
              <a:rPr lang="fr-FR" sz="2400" dirty="0" err="1" smtClean="0">
                <a:ln w="0"/>
                <a:solidFill>
                  <a:schemeClr val="bg1"/>
                </a:solidFill>
                <a:latin typeface="Segoe UI" panose="020B0502040204020203" pitchFamily="34" charset="0"/>
                <a:cs typeface="Segoe UI" panose="020B0502040204020203" pitchFamily="34" charset="0"/>
              </a:rPr>
              <a:t>OnyakTech</a:t>
            </a:r>
            <a:endParaRPr lang="fr-FR" sz="2400" dirty="0" smtClean="0">
              <a:ln w="0"/>
              <a:solidFill>
                <a:schemeClr val="bg1"/>
              </a:solidFill>
              <a:latin typeface="Segoe UI" panose="020B0502040204020203" pitchFamily="34" charset="0"/>
              <a:cs typeface="Segoe UI" panose="020B0502040204020203" pitchFamily="34" charset="0"/>
            </a:endParaRPr>
          </a:p>
          <a:p>
            <a:pPr marL="742950" lvl="1" indent="-285750">
              <a:buFont typeface="Wingdings" panose="05000000000000000000" pitchFamily="2" charset="2"/>
              <a:buChar char="§"/>
            </a:pPr>
            <a:r>
              <a:rPr lang="fr-FR" sz="2400" dirty="0" err="1" smtClean="0">
                <a:ln w="0"/>
                <a:solidFill>
                  <a:schemeClr val="bg1"/>
                </a:solidFill>
                <a:latin typeface="Segoe UI" panose="020B0502040204020203" pitchFamily="34" charset="0"/>
                <a:cs typeface="Segoe UI" panose="020B0502040204020203" pitchFamily="34" charset="0"/>
              </a:rPr>
              <a:t>Mailjet</a:t>
            </a:r>
            <a:endParaRPr lang="fr-FR" sz="2400" dirty="0">
              <a:ln w="0"/>
              <a:solidFill>
                <a:schemeClr val="bg1"/>
              </a:solidFill>
              <a:latin typeface="Segoe UI" panose="020B0502040204020203" pitchFamily="34" charset="0"/>
              <a:cs typeface="Segoe UI" panose="020B0502040204020203" pitchFamily="34" charset="0"/>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796" y="3680760"/>
            <a:ext cx="1746230" cy="1746230"/>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59" y="4189272"/>
            <a:ext cx="2420932" cy="1057887"/>
          </a:xfrm>
          <a:prstGeom prst="rect">
            <a:avLst/>
          </a:prstGeom>
        </p:spPr>
      </p:pic>
      <p:sp>
        <p:nvSpPr>
          <p:cNvPr id="14" name="ZoneTexte 13"/>
          <p:cNvSpPr txBox="1"/>
          <p:nvPr/>
        </p:nvSpPr>
        <p:spPr>
          <a:xfrm>
            <a:off x="4417353" y="742876"/>
            <a:ext cx="3708000" cy="2105255"/>
          </a:xfrm>
          <a:prstGeom prst="rect">
            <a:avLst/>
          </a:prstGeom>
          <a:solidFill>
            <a:schemeClr val="bg1"/>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en-US" sz="32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DEVPCI</a:t>
            </a:r>
            <a:endParaRPr lang="en-US" sz="3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a:p>
            <a:pPr lvl="1"/>
            <a:r>
              <a:rPr lang="en-US" sz="2400" dirty="0">
                <a:solidFill>
                  <a:schemeClr val="tx1"/>
                </a:solidFill>
                <a:latin typeface="Segoe UI" panose="020B0502040204020203" pitchFamily="34" charset="0"/>
                <a:cs typeface="Segoe UI" panose="020B0502040204020203" pitchFamily="34" charset="0"/>
              </a:rPr>
              <a:t>Project Management, Integration &amp; development</a:t>
            </a:r>
          </a:p>
        </p:txBody>
      </p:sp>
      <p:sp>
        <p:nvSpPr>
          <p:cNvPr id="15" name="ZoneTexte 14"/>
          <p:cNvSpPr txBox="1"/>
          <p:nvPr/>
        </p:nvSpPr>
        <p:spPr>
          <a:xfrm>
            <a:off x="8119525" y="742876"/>
            <a:ext cx="3708000" cy="2520000"/>
          </a:xfrm>
          <a:prstGeom prst="rect">
            <a:avLst/>
          </a:prstGeom>
          <a:solidFill>
            <a:srgbClr val="0083B8"/>
          </a:solidFill>
          <a:ln>
            <a:noFill/>
            <a:prstDash val="lgDash"/>
          </a:ln>
        </p:spPr>
        <p:style>
          <a:lnRef idx="2">
            <a:schemeClr val="accent5"/>
          </a:lnRef>
          <a:fillRef idx="1">
            <a:schemeClr val="lt1"/>
          </a:fillRef>
          <a:effectRef idx="0">
            <a:schemeClr val="accent5"/>
          </a:effectRef>
          <a:fontRef idx="minor">
            <a:schemeClr val="dk1"/>
          </a:fontRef>
        </p:style>
        <p:txBody>
          <a:bodyPr wrap="square" lIns="0" rtlCol="0" anchor="ctr" anchorCtr="0">
            <a:noAutofit/>
          </a:bodyPr>
          <a:lstStyle/>
          <a:p>
            <a:pPr lvl="1"/>
            <a:r>
              <a:rPr lang="en-US" sz="2800" b="1" dirty="0">
                <a:solidFill>
                  <a:schemeClr val="bg1"/>
                </a:solidFill>
                <a:latin typeface="Segoe UI" panose="020B0502040204020203" pitchFamily="34" charset="0"/>
                <a:cs typeface="Segoe UI" panose="020B0502040204020203" pitchFamily="34" charset="0"/>
              </a:rPr>
              <a:t>Gilles Le Pigocher</a:t>
            </a:r>
            <a:endParaRPr lang="en-US" sz="2800" dirty="0">
              <a:solidFill>
                <a:schemeClr val="bg1"/>
              </a:solidFill>
              <a:latin typeface="Segoe UI" panose="020B0502040204020203" pitchFamily="34" charset="0"/>
              <a:cs typeface="Segoe UI" panose="020B0502040204020203" pitchFamily="34" charset="0"/>
            </a:endParaRPr>
          </a:p>
          <a:p>
            <a:pPr lvl="1"/>
            <a:r>
              <a:rPr lang="en-US" sz="2400" dirty="0">
                <a:solidFill>
                  <a:schemeClr val="bg1"/>
                </a:solidFill>
                <a:latin typeface="Segoe UI" panose="020B0502040204020203" pitchFamily="34" charset="0"/>
                <a:cs typeface="Segoe UI" panose="020B0502040204020203" pitchFamily="34" charset="0"/>
              </a:rPr>
              <a:t>DNN </a:t>
            </a:r>
            <a:r>
              <a:rPr lang="en-US" sz="2400" dirty="0" smtClean="0">
                <a:solidFill>
                  <a:schemeClr val="bg1"/>
                </a:solidFill>
                <a:latin typeface="Segoe UI" panose="020B0502040204020203" pitchFamily="34" charset="0"/>
                <a:cs typeface="Segoe UI" panose="020B0502040204020203" pitchFamily="34" charset="0"/>
              </a:rPr>
              <a:t>MVP</a:t>
            </a:r>
          </a:p>
          <a:p>
            <a:pPr lvl="1"/>
            <a:r>
              <a:rPr lang="en-US" sz="2400" dirty="0" smtClean="0">
                <a:solidFill>
                  <a:schemeClr val="bg1"/>
                </a:solidFill>
                <a:latin typeface="Segoe UI" panose="020B0502040204020203" pitchFamily="34" charset="0"/>
                <a:cs typeface="Segoe UI" panose="020B0502040204020203" pitchFamily="34" charset="0"/>
              </a:rPr>
              <a:t>Development </a:t>
            </a:r>
            <a:r>
              <a:rPr lang="en-US" sz="2400" dirty="0">
                <a:solidFill>
                  <a:schemeClr val="bg1"/>
                </a:solidFill>
                <a:latin typeface="Segoe UI" panose="020B0502040204020203" pitchFamily="34" charset="0"/>
                <a:cs typeface="Segoe UI" panose="020B0502040204020203" pitchFamily="34" charset="0"/>
              </a:rPr>
              <a:t>of the Wizard </a:t>
            </a:r>
          </a:p>
        </p:txBody>
      </p:sp>
      <p:pic>
        <p:nvPicPr>
          <p:cNvPr id="19" name="Picture 2" descr="part1"/>
          <p:cNvPicPr>
            <a:picLocks noChangeAspect="1" noChangeArrowheads="1"/>
          </p:cNvPicPr>
          <p:nvPr/>
        </p:nvPicPr>
        <p:blipFill rotWithShape="1">
          <a:blip r:embed="rId5">
            <a:extLst>
              <a:ext uri="{28A0092B-C50C-407E-A947-70E740481C1C}">
                <a14:useLocalDpi xmlns:a14="http://schemas.microsoft.com/office/drawing/2010/main" val="0"/>
              </a:ext>
            </a:extLst>
          </a:blip>
          <a:srcRect r="69939"/>
          <a:stretch/>
        </p:blipFill>
        <p:spPr bwMode="auto">
          <a:xfrm>
            <a:off x="6784465" y="1967567"/>
            <a:ext cx="1286356" cy="129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49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0955" y="4497920"/>
            <a:ext cx="1713778" cy="748878"/>
          </a:xfrm>
          <a:prstGeom prst="rect">
            <a:avLst/>
          </a:prstGeom>
        </p:spPr>
      </p:pic>
      <p:graphicFrame>
        <p:nvGraphicFramePr>
          <p:cNvPr id="3" name="Diagramme 2"/>
          <p:cNvGraphicFramePr/>
          <p:nvPr>
            <p:extLst>
              <p:ext uri="{D42A27DB-BD31-4B8C-83A1-F6EECF244321}">
                <p14:modId xmlns:p14="http://schemas.microsoft.com/office/powerpoint/2010/main" val="2111022181"/>
              </p:ext>
            </p:extLst>
          </p:nvPr>
        </p:nvGraphicFramePr>
        <p:xfrm>
          <a:off x="5823501" y="552241"/>
          <a:ext cx="57854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8054" y="1331574"/>
            <a:ext cx="1233518" cy="951571"/>
          </a:xfrm>
          <a:prstGeom prst="rect">
            <a:avLst/>
          </a:prstGeom>
        </p:spPr>
      </p:pic>
      <p:pic>
        <p:nvPicPr>
          <p:cNvPr id="5" name="Imag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779" y="2627290"/>
            <a:ext cx="1417548" cy="1417548"/>
          </a:xfrm>
          <a:prstGeom prst="rect">
            <a:avLst/>
          </a:prstGeom>
        </p:spPr>
      </p:pic>
      <p:pic>
        <p:nvPicPr>
          <p:cNvPr id="9" name="Imag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
        <p:nvSpPr>
          <p:cNvPr id="10" name="ZoneTexte 9"/>
          <p:cNvSpPr txBox="1"/>
          <p:nvPr/>
        </p:nvSpPr>
        <p:spPr>
          <a:xfrm>
            <a:off x="827478" y="1361370"/>
            <a:ext cx="5685865" cy="4801314"/>
          </a:xfrm>
          <a:prstGeom prst="rect">
            <a:avLst/>
          </a:prstGeom>
          <a:noFill/>
        </p:spPr>
        <p:txBody>
          <a:bodyPr wrap="square" rtlCol="0">
            <a:spAutoFit/>
          </a:bodyPr>
          <a:lstStyle/>
          <a:p>
            <a:pPr>
              <a:buFont typeface="Wingdings" pitchFamily="2" charset="2"/>
              <a:buChar char="ü"/>
            </a:pPr>
            <a:r>
              <a:rPr lang="fr-FR" dirty="0" smtClean="0"/>
              <a:t> Usable for people </a:t>
            </a:r>
            <a:r>
              <a:rPr lang="fr-FR" dirty="0" err="1" smtClean="0"/>
              <a:t>without</a:t>
            </a:r>
            <a:r>
              <a:rPr lang="fr-FR" dirty="0" smtClean="0"/>
              <a:t> </a:t>
            </a:r>
            <a:r>
              <a:rPr lang="fr-FR" dirty="0" err="1" smtClean="0"/>
              <a:t>any</a:t>
            </a:r>
            <a:r>
              <a:rPr lang="fr-FR" dirty="0" smtClean="0"/>
              <a:t> </a:t>
            </a:r>
            <a:r>
              <a:rPr lang="fr-FR" dirty="0" err="1" smtClean="0"/>
              <a:t>skills</a:t>
            </a:r>
            <a:r>
              <a:rPr lang="fr-FR" dirty="0" smtClean="0"/>
              <a:t> in DNN or </a:t>
            </a:r>
            <a:r>
              <a:rPr lang="fr-FR" dirty="0" err="1" smtClean="0"/>
              <a:t>anything</a:t>
            </a:r>
            <a:r>
              <a:rPr lang="fr-FR" dirty="0" smtClean="0"/>
              <a:t> </a:t>
            </a:r>
            <a:r>
              <a:rPr lang="fr-FR" dirty="0" err="1" smtClean="0"/>
              <a:t>related</a:t>
            </a:r>
            <a:r>
              <a:rPr lang="fr-FR" dirty="0" smtClean="0"/>
              <a:t> to HTML.</a:t>
            </a:r>
            <a:br>
              <a:rPr lang="fr-FR" dirty="0" smtClean="0"/>
            </a:br>
            <a:endParaRPr lang="fr-FR" dirty="0" smtClean="0"/>
          </a:p>
          <a:p>
            <a:pPr>
              <a:buFont typeface="Wingdings" pitchFamily="2" charset="2"/>
              <a:buChar char="ü"/>
            </a:pPr>
            <a:r>
              <a:rPr lang="fr-FR" dirty="0" smtClean="0"/>
              <a:t> </a:t>
            </a:r>
            <a:r>
              <a:rPr lang="fr-FR" dirty="0" err="1" smtClean="0"/>
              <a:t>Make</a:t>
            </a:r>
            <a:r>
              <a:rPr lang="fr-FR" dirty="0" smtClean="0"/>
              <a:t> </a:t>
            </a:r>
            <a:r>
              <a:rPr lang="fr-FR" dirty="0" err="1" smtClean="0"/>
              <a:t>it</a:t>
            </a:r>
            <a:r>
              <a:rPr lang="fr-FR" dirty="0" smtClean="0"/>
              <a:t> </a:t>
            </a:r>
            <a:r>
              <a:rPr lang="fr-FR" dirty="0" err="1" smtClean="0"/>
              <a:t>easy</a:t>
            </a:r>
            <a:r>
              <a:rPr lang="fr-FR" dirty="0" smtClean="0"/>
              <a:t> to use </a:t>
            </a:r>
            <a:r>
              <a:rPr lang="fr-FR" dirty="0" err="1" smtClean="0"/>
              <a:t>it</a:t>
            </a:r>
            <a:r>
              <a:rPr lang="fr-FR" dirty="0" smtClean="0"/>
              <a:t> in a </a:t>
            </a:r>
            <a:r>
              <a:rPr lang="fr-FR" dirty="0" err="1" smtClean="0"/>
              <a:t>very</a:t>
            </a:r>
            <a:r>
              <a:rPr lang="fr-FR" dirty="0" smtClean="0"/>
              <a:t> short time.</a:t>
            </a:r>
            <a:br>
              <a:rPr lang="fr-FR" dirty="0" smtClean="0"/>
            </a:br>
            <a:endParaRPr lang="fr-FR" dirty="0" smtClean="0"/>
          </a:p>
          <a:p>
            <a:pPr>
              <a:buFont typeface="Wingdings" pitchFamily="2" charset="2"/>
              <a:buChar char="ü"/>
            </a:pPr>
            <a:r>
              <a:rPr lang="fr-FR" dirty="0" smtClean="0"/>
              <a:t> </a:t>
            </a:r>
            <a:r>
              <a:rPr lang="fr-FR" dirty="0" err="1" smtClean="0"/>
              <a:t>Integrated</a:t>
            </a:r>
            <a:r>
              <a:rPr lang="fr-FR" dirty="0" smtClean="0"/>
              <a:t> </a:t>
            </a:r>
            <a:r>
              <a:rPr lang="fr-FR" dirty="0" err="1" smtClean="0"/>
              <a:t>with</a:t>
            </a:r>
            <a:r>
              <a:rPr lang="fr-FR" dirty="0" smtClean="0"/>
              <a:t> </a:t>
            </a:r>
            <a:r>
              <a:rPr lang="fr-FR" dirty="0" err="1" smtClean="0"/>
              <a:t>existing</a:t>
            </a:r>
            <a:r>
              <a:rPr lang="fr-FR" dirty="0" smtClean="0"/>
              <a:t> custom modules (News &amp; Schedule module type).</a:t>
            </a:r>
            <a:br>
              <a:rPr lang="fr-FR" dirty="0" smtClean="0"/>
            </a:br>
            <a:endParaRPr lang="fr-FR" dirty="0" smtClean="0"/>
          </a:p>
          <a:p>
            <a:pPr>
              <a:buFont typeface="Wingdings" pitchFamily="2" charset="2"/>
              <a:buChar char="ü"/>
            </a:pPr>
            <a:r>
              <a:rPr lang="fr-FR" dirty="0" smtClean="0"/>
              <a:t> Contents must </a:t>
            </a:r>
            <a:r>
              <a:rPr lang="fr-FR" dirty="0" err="1" smtClean="0"/>
              <a:t>be</a:t>
            </a:r>
            <a:r>
              <a:rPr lang="fr-FR" dirty="0" smtClean="0"/>
              <a:t> part of </a:t>
            </a:r>
            <a:r>
              <a:rPr lang="fr-FR" dirty="0" err="1" smtClean="0"/>
              <a:t>other</a:t>
            </a:r>
            <a:r>
              <a:rPr lang="fr-FR" dirty="0" smtClean="0"/>
              <a:t> </a:t>
            </a:r>
            <a:r>
              <a:rPr lang="fr-FR" dirty="0" err="1" smtClean="0"/>
              <a:t>module’s</a:t>
            </a:r>
            <a:r>
              <a:rPr lang="fr-FR" dirty="0" smtClean="0"/>
              <a:t> data.</a:t>
            </a:r>
            <a:br>
              <a:rPr lang="fr-FR" dirty="0" smtClean="0"/>
            </a:br>
            <a:endParaRPr lang="fr-FR" dirty="0" smtClean="0"/>
          </a:p>
          <a:p>
            <a:pPr>
              <a:buFont typeface="Wingdings" pitchFamily="2" charset="2"/>
              <a:buChar char="ü"/>
            </a:pPr>
            <a:r>
              <a:rPr lang="fr-FR" dirty="0" smtClean="0"/>
              <a:t> Check Outlook compatibility .</a:t>
            </a:r>
          </a:p>
          <a:p>
            <a:pPr>
              <a:buFont typeface="Wingdings" pitchFamily="2" charset="2"/>
              <a:buChar char="ü"/>
            </a:pPr>
            <a:endParaRPr lang="fr-FR" dirty="0" smtClean="0"/>
          </a:p>
          <a:p>
            <a:pPr>
              <a:buFont typeface="Wingdings" pitchFamily="2" charset="2"/>
              <a:buChar char="ü"/>
            </a:pPr>
            <a:r>
              <a:rPr lang="fr-FR" dirty="0" smtClean="0"/>
              <a:t> Not </a:t>
            </a:r>
            <a:r>
              <a:rPr lang="fr-FR" dirty="0" err="1" smtClean="0"/>
              <a:t>enough</a:t>
            </a:r>
            <a:r>
              <a:rPr lang="fr-FR" dirty="0" smtClean="0"/>
              <a:t> time to </a:t>
            </a:r>
            <a:r>
              <a:rPr lang="fr-FR" dirty="0" err="1" smtClean="0"/>
              <a:t>develop</a:t>
            </a:r>
            <a:r>
              <a:rPr lang="fr-FR" dirty="0" smtClean="0"/>
              <a:t> </a:t>
            </a:r>
            <a:r>
              <a:rPr lang="fr-FR" dirty="0" err="1" smtClean="0"/>
              <a:t>it</a:t>
            </a:r>
            <a:r>
              <a:rPr lang="fr-FR" dirty="0" smtClean="0"/>
              <a:t> all </a:t>
            </a:r>
            <a:r>
              <a:rPr lang="fr-FR" dirty="0" err="1" smtClean="0"/>
              <a:t>from</a:t>
            </a:r>
            <a:r>
              <a:rPr lang="fr-FR" dirty="0" smtClean="0"/>
              <a:t> scratch.</a:t>
            </a:r>
          </a:p>
          <a:p>
            <a:pPr>
              <a:buFont typeface="Wingdings" pitchFamily="2" charset="2"/>
              <a:buChar char="ü"/>
            </a:pPr>
            <a:endParaRPr lang="fr-FR" dirty="0" smtClean="0"/>
          </a:p>
          <a:p>
            <a:pPr>
              <a:buFont typeface="Wingdings" pitchFamily="2" charset="2"/>
              <a:buChar char="ü"/>
            </a:pPr>
            <a:endParaRPr lang="fr-FR" dirty="0" smtClean="0"/>
          </a:p>
          <a:p>
            <a:pPr>
              <a:buFont typeface="Wingdings" pitchFamily="2" charset="2"/>
              <a:buChar char="ü"/>
            </a:pPr>
            <a:endParaRPr lang="fr-FR" dirty="0" smtClean="0"/>
          </a:p>
          <a:p>
            <a:pPr>
              <a:buFont typeface="Wingdings" pitchFamily="2" charset="2"/>
              <a:buChar char="ü"/>
            </a:pPr>
            <a:endParaRPr lang="fr-FR" dirty="0" smtClean="0"/>
          </a:p>
        </p:txBody>
      </p:sp>
      <p:sp>
        <p:nvSpPr>
          <p:cNvPr id="11" name="ZoneTexte 10"/>
          <p:cNvSpPr txBox="1"/>
          <p:nvPr/>
        </p:nvSpPr>
        <p:spPr>
          <a:xfrm>
            <a:off x="827479" y="564422"/>
            <a:ext cx="4946954" cy="584775"/>
          </a:xfrm>
          <a:prstGeom prst="rect">
            <a:avLst/>
          </a:prstGeom>
          <a:solidFill>
            <a:srgbClr val="F47938"/>
          </a:solidFill>
        </p:spPr>
        <p:txBody>
          <a:bodyPr wrap="square" rtlCol="0">
            <a:spAutoFit/>
          </a:bodyPr>
          <a:lstStyle/>
          <a:p>
            <a:r>
              <a:rPr lang="fr-FR" sz="3200" dirty="0" smtClean="0">
                <a:solidFill>
                  <a:schemeClr val="bg1"/>
                </a:solidFill>
                <a:latin typeface="Open Sans Light" pitchFamily="34" charset="0"/>
                <a:ea typeface="Open Sans Light" pitchFamily="34" charset="0"/>
                <a:cs typeface="Open Sans Light" pitchFamily="34" charset="0"/>
              </a:rPr>
              <a:t>Deal </a:t>
            </a:r>
            <a:r>
              <a:rPr lang="fr-FR" sz="3200" dirty="0" err="1" smtClean="0">
                <a:solidFill>
                  <a:schemeClr val="bg1"/>
                </a:solidFill>
                <a:latin typeface="Open Sans Light" pitchFamily="34" charset="0"/>
                <a:ea typeface="Open Sans Light" pitchFamily="34" charset="0"/>
                <a:cs typeface="Open Sans Light" pitchFamily="34" charset="0"/>
              </a:rPr>
              <a:t>with</a:t>
            </a:r>
            <a:r>
              <a:rPr lang="fr-FR" sz="3200" dirty="0" smtClean="0">
                <a:solidFill>
                  <a:schemeClr val="bg1"/>
                </a:solidFill>
                <a:latin typeface="Open Sans Light" pitchFamily="34" charset="0"/>
                <a:ea typeface="Open Sans Light" pitchFamily="34" charset="0"/>
                <a:cs typeface="Open Sans Light" pitchFamily="34" charset="0"/>
              </a:rPr>
              <a:t>…</a:t>
            </a:r>
            <a:endParaRPr lang="fr-FR" sz="3200" dirty="0">
              <a:solidFill>
                <a:schemeClr val="bg1"/>
              </a:solidFill>
              <a:latin typeface="Open Sans Light"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337198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832237" y="4275095"/>
            <a:ext cx="3472107" cy="2031325"/>
          </a:xfrm>
          <a:prstGeom prst="rect">
            <a:avLst/>
          </a:prstGeom>
          <a:solidFill>
            <a:srgbClr val="0083B8"/>
          </a:solidFill>
          <a:ln w="28575">
            <a:noFill/>
            <a:prstDash val="dash"/>
          </a:ln>
        </p:spPr>
        <p:txBody>
          <a:bodyPr wrap="square" lIns="0" rtlCol="0" anchor="ctr" anchorCtr="0">
            <a:noAutofit/>
          </a:bodyPr>
          <a:lstStyle/>
          <a:p>
            <a:endParaRPr lang="fr-FR" dirty="0" smtClean="0"/>
          </a:p>
          <a:p>
            <a:pPr marL="742950" lvl="1" indent="-285750">
              <a:buFont typeface="Wingdings" panose="05000000000000000000" pitchFamily="2" charset="2"/>
              <a:buChar char="§"/>
            </a:pPr>
            <a:r>
              <a:rPr lang="fr-FR" dirty="0" smtClean="0">
                <a:ln w="0"/>
                <a:solidFill>
                  <a:schemeClr val="bg1"/>
                </a:solidFill>
                <a:latin typeface="Segoe UI" panose="020B0502040204020203" pitchFamily="34" charset="0"/>
                <a:cs typeface="Segoe UI" panose="020B0502040204020203" pitchFamily="34" charset="0"/>
              </a:rPr>
              <a:t>Articles </a:t>
            </a:r>
            <a:r>
              <a:rPr lang="fr-FR" dirty="0" err="1">
                <a:ln w="0"/>
                <a:solidFill>
                  <a:schemeClr val="bg1"/>
                </a:solidFill>
                <a:latin typeface="Segoe UI" panose="020B0502040204020203" pitchFamily="34" charset="0"/>
                <a:cs typeface="Segoe UI" panose="020B0502040204020203" pitchFamily="34" charset="0"/>
              </a:rPr>
              <a:t>available</a:t>
            </a:r>
            <a:r>
              <a:rPr lang="fr-FR" dirty="0">
                <a:ln w="0"/>
                <a:solidFill>
                  <a:schemeClr val="bg1"/>
                </a:solidFill>
                <a:latin typeface="Segoe UI" panose="020B0502040204020203" pitchFamily="34" charset="0"/>
                <a:cs typeface="Segoe UI" panose="020B0502040204020203" pitchFamily="34" charset="0"/>
              </a:rPr>
              <a:t> online</a:t>
            </a:r>
          </a:p>
          <a:p>
            <a:pPr marL="742950" lvl="1" indent="-285750">
              <a:buFont typeface="Wingdings" panose="05000000000000000000" pitchFamily="2" charset="2"/>
              <a:buChar char="§"/>
            </a:pPr>
            <a:r>
              <a:rPr lang="fr-FR" dirty="0">
                <a:ln w="0"/>
                <a:solidFill>
                  <a:schemeClr val="bg1"/>
                </a:solidFill>
                <a:latin typeface="Segoe UI" panose="020B0502040204020203" pitchFamily="34" charset="0"/>
                <a:cs typeface="Segoe UI" panose="020B0502040204020203" pitchFamily="34" charset="0"/>
              </a:rPr>
              <a:t>Home </a:t>
            </a:r>
            <a:r>
              <a:rPr lang="fr-FR" dirty="0" err="1">
                <a:ln w="0"/>
                <a:solidFill>
                  <a:schemeClr val="bg1"/>
                </a:solidFill>
                <a:latin typeface="Segoe UI" panose="020B0502040204020203" pitchFamily="34" charset="0"/>
                <a:cs typeface="Segoe UI" panose="020B0502040204020203" pitchFamily="34" charset="0"/>
              </a:rPr>
              <a:t>is</a:t>
            </a:r>
            <a:r>
              <a:rPr lang="fr-FR" dirty="0">
                <a:ln w="0"/>
                <a:solidFill>
                  <a:schemeClr val="bg1"/>
                </a:solidFill>
                <a:latin typeface="Segoe UI" panose="020B0502040204020203" pitchFamily="34" charset="0"/>
                <a:cs typeface="Segoe UI" panose="020B0502040204020203" pitchFamily="34" charset="0"/>
              </a:rPr>
              <a:t> </a:t>
            </a:r>
            <a:r>
              <a:rPr lang="fr-FR" dirty="0" err="1">
                <a:ln w="0"/>
                <a:solidFill>
                  <a:schemeClr val="bg1"/>
                </a:solidFill>
                <a:latin typeface="Segoe UI" panose="020B0502040204020203" pitchFamily="34" charset="0"/>
                <a:cs typeface="Segoe UI" panose="020B0502040204020203" pitchFamily="34" charset="0"/>
              </a:rPr>
              <a:t>refreshed</a:t>
            </a:r>
            <a:r>
              <a:rPr lang="fr-FR" dirty="0">
                <a:ln w="0"/>
                <a:solidFill>
                  <a:schemeClr val="bg1"/>
                </a:solidFill>
                <a:latin typeface="Segoe UI" panose="020B0502040204020203" pitchFamily="34" charset="0"/>
                <a:cs typeface="Segoe UI" panose="020B0502040204020203" pitchFamily="34" charset="0"/>
              </a:rPr>
              <a:t> </a:t>
            </a:r>
            <a:r>
              <a:rPr lang="fr-FR" dirty="0" err="1">
                <a:ln w="0"/>
                <a:solidFill>
                  <a:schemeClr val="bg1"/>
                </a:solidFill>
                <a:latin typeface="Segoe UI" panose="020B0502040204020203" pitchFamily="34" charset="0"/>
                <a:cs typeface="Segoe UI" panose="020B0502040204020203" pitchFamily="34" charset="0"/>
              </a:rPr>
              <a:t>with</a:t>
            </a:r>
            <a:r>
              <a:rPr lang="fr-FR" dirty="0">
                <a:ln w="0"/>
                <a:solidFill>
                  <a:schemeClr val="bg1"/>
                </a:solidFill>
                <a:latin typeface="Segoe UI" panose="020B0502040204020203" pitchFamily="34" charset="0"/>
                <a:cs typeface="Segoe UI" panose="020B0502040204020203" pitchFamily="34" charset="0"/>
              </a:rPr>
              <a:t> the </a:t>
            </a:r>
            <a:r>
              <a:rPr lang="fr-FR" dirty="0" smtClean="0">
                <a:ln w="0"/>
                <a:solidFill>
                  <a:schemeClr val="bg1"/>
                </a:solidFill>
                <a:latin typeface="Segoe UI" panose="020B0502040204020203" pitchFamily="34" charset="0"/>
                <a:cs typeface="Segoe UI" panose="020B0502040204020203" pitchFamily="34" charset="0"/>
              </a:rPr>
              <a:t>newsletter</a:t>
            </a:r>
          </a:p>
          <a:p>
            <a:pPr marL="742950" lvl="1" indent="-285750">
              <a:buFont typeface="Wingdings" panose="05000000000000000000" pitchFamily="2" charset="2"/>
              <a:buChar char="§"/>
            </a:pPr>
            <a:r>
              <a:rPr lang="fr-FR" dirty="0">
                <a:ln w="0"/>
                <a:solidFill>
                  <a:schemeClr val="bg1"/>
                </a:solidFill>
                <a:latin typeface="Segoe UI" panose="020B0502040204020203" pitchFamily="34" charset="0"/>
                <a:cs typeface="Segoe UI" panose="020B0502040204020203" pitchFamily="34" charset="0"/>
              </a:rPr>
              <a:t>Custom module to </a:t>
            </a:r>
            <a:r>
              <a:rPr lang="fr-FR" dirty="0" err="1" smtClean="0">
                <a:ln w="0"/>
                <a:solidFill>
                  <a:schemeClr val="bg1"/>
                </a:solidFill>
                <a:latin typeface="Segoe UI" panose="020B0502040204020203" pitchFamily="34" charset="0"/>
                <a:cs typeface="Segoe UI" panose="020B0502040204020203" pitchFamily="34" charset="0"/>
              </a:rPr>
              <a:t>easily</a:t>
            </a:r>
            <a:r>
              <a:rPr lang="fr-FR" dirty="0" smtClean="0">
                <a:ln w="0"/>
                <a:solidFill>
                  <a:schemeClr val="bg1"/>
                </a:solidFill>
                <a:latin typeface="Segoe UI" panose="020B0502040204020203" pitchFamily="34" charset="0"/>
                <a:cs typeface="Segoe UI" panose="020B0502040204020203" pitchFamily="34" charset="0"/>
              </a:rPr>
              <a:t> </a:t>
            </a:r>
            <a:r>
              <a:rPr lang="fr-FR" dirty="0" err="1">
                <a:ln w="0"/>
                <a:solidFill>
                  <a:schemeClr val="bg1"/>
                </a:solidFill>
                <a:latin typeface="Segoe UI" panose="020B0502040204020203" pitchFamily="34" charset="0"/>
                <a:cs typeface="Segoe UI" panose="020B0502040204020203" pitchFamily="34" charset="0"/>
              </a:rPr>
              <a:t>prepare</a:t>
            </a:r>
            <a:r>
              <a:rPr lang="fr-FR" dirty="0">
                <a:ln w="0"/>
                <a:solidFill>
                  <a:schemeClr val="bg1"/>
                </a:solidFill>
                <a:latin typeface="Segoe UI" panose="020B0502040204020203" pitchFamily="34" charset="0"/>
                <a:cs typeface="Segoe UI" panose="020B0502040204020203" pitchFamily="34" charset="0"/>
              </a:rPr>
              <a:t> the newsletter</a:t>
            </a:r>
          </a:p>
          <a:p>
            <a:endParaRPr lang="fr-FR" dirty="0"/>
          </a:p>
        </p:txBody>
      </p:sp>
      <p:pic>
        <p:nvPicPr>
          <p:cNvPr id="10" name="Image 9"/>
          <p:cNvPicPr>
            <a:picLocks noChangeAspect="1"/>
          </p:cNvPicPr>
          <p:nvPr/>
        </p:nvPicPr>
        <p:blipFill rotWithShape="1">
          <a:blip r:embed="rId2"/>
          <a:srcRect l="9780" t="9389" r="11429" b="9551"/>
          <a:stretch/>
        </p:blipFill>
        <p:spPr>
          <a:xfrm>
            <a:off x="4832237" y="309092"/>
            <a:ext cx="6857784" cy="3966693"/>
          </a:xfrm>
          <a:prstGeom prst="rect">
            <a:avLst/>
          </a:prstGeom>
        </p:spPr>
      </p:pic>
      <p:pic>
        <p:nvPicPr>
          <p:cNvPr id="11" name="Image 10"/>
          <p:cNvPicPr>
            <a:picLocks noChangeAspect="1"/>
          </p:cNvPicPr>
          <p:nvPr/>
        </p:nvPicPr>
        <p:blipFill rotWithShape="1">
          <a:blip r:embed="rId3"/>
          <a:srcRect l="31853" t="23548" r="13905" b="18353"/>
          <a:stretch/>
        </p:blipFill>
        <p:spPr>
          <a:xfrm>
            <a:off x="8310567" y="4275095"/>
            <a:ext cx="3373231" cy="2031325"/>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sp>
        <p:nvSpPr>
          <p:cNvPr id="8" name="ZoneTexte 7"/>
          <p:cNvSpPr txBox="1"/>
          <p:nvPr/>
        </p:nvSpPr>
        <p:spPr>
          <a:xfrm>
            <a:off x="233805" y="1212597"/>
            <a:ext cx="4422601" cy="4801314"/>
          </a:xfrm>
          <a:prstGeom prst="rect">
            <a:avLst/>
          </a:prstGeom>
          <a:noFill/>
        </p:spPr>
        <p:txBody>
          <a:bodyPr wrap="square" rtlCol="0">
            <a:spAutoFit/>
          </a:bodyPr>
          <a:lstStyle/>
          <a:p>
            <a:pPr>
              <a:buFont typeface="Wingdings" pitchFamily="2" charset="2"/>
              <a:buChar char="ü"/>
            </a:pPr>
            <a:r>
              <a:rPr lang="fr-FR" dirty="0" smtClean="0"/>
              <a:t> </a:t>
            </a:r>
            <a:r>
              <a:rPr lang="fr-FR" dirty="0" err="1" smtClean="0"/>
              <a:t>Usability</a:t>
            </a:r>
            <a:r>
              <a:rPr lang="fr-FR" dirty="0" smtClean="0"/>
              <a:t>:</a:t>
            </a:r>
            <a:br>
              <a:rPr lang="fr-FR" dirty="0" smtClean="0"/>
            </a:br>
            <a:r>
              <a:rPr lang="fr-FR" dirty="0" err="1" smtClean="0"/>
              <a:t>We</a:t>
            </a:r>
            <a:r>
              <a:rPr lang="fr-FR" dirty="0" smtClean="0"/>
              <a:t> have </a:t>
            </a:r>
            <a:r>
              <a:rPr lang="fr-FR" dirty="0" err="1" smtClean="0"/>
              <a:t>create</a:t>
            </a:r>
            <a:r>
              <a:rPr lang="fr-FR" dirty="0" smtClean="0"/>
              <a:t> a </a:t>
            </a:r>
            <a:r>
              <a:rPr lang="fr-FR" dirty="0" err="1" smtClean="0"/>
              <a:t>wizzard</a:t>
            </a:r>
            <a:r>
              <a:rPr lang="fr-FR" dirty="0" smtClean="0"/>
              <a:t> module  for a </a:t>
            </a:r>
            <a:r>
              <a:rPr lang="fr-FR" dirty="0" err="1" smtClean="0"/>
              <a:t>step</a:t>
            </a:r>
            <a:r>
              <a:rPr lang="fr-FR" dirty="0" smtClean="0"/>
              <a:t> by </a:t>
            </a:r>
            <a:r>
              <a:rPr lang="fr-FR" dirty="0" err="1" smtClean="0"/>
              <a:t>step</a:t>
            </a:r>
            <a:r>
              <a:rPr lang="fr-FR" dirty="0" smtClean="0"/>
              <a:t> </a:t>
            </a:r>
            <a:r>
              <a:rPr lang="fr-FR" dirty="0" err="1" smtClean="0"/>
              <a:t>process</a:t>
            </a:r>
            <a:r>
              <a:rPr lang="fr-FR" dirty="0" smtClean="0"/>
              <a:t> to </a:t>
            </a:r>
            <a:r>
              <a:rPr lang="fr-FR" dirty="0" err="1" smtClean="0"/>
              <a:t>realize</a:t>
            </a:r>
            <a:r>
              <a:rPr lang="fr-FR" dirty="0" smtClean="0"/>
              <a:t> a new </a:t>
            </a:r>
            <a:r>
              <a:rPr lang="fr-FR" dirty="0" err="1" smtClean="0"/>
              <a:t>campaign</a:t>
            </a:r>
            <a:r>
              <a:rPr lang="fr-FR" dirty="0" smtClean="0"/>
              <a:t>. </a:t>
            </a:r>
            <a:r>
              <a:rPr lang="fr-FR" dirty="0" err="1" smtClean="0"/>
              <a:t>Easy</a:t>
            </a:r>
            <a:r>
              <a:rPr lang="fr-FR" dirty="0" smtClean="0"/>
              <a:t> and effective.</a:t>
            </a:r>
          </a:p>
          <a:p>
            <a:pPr>
              <a:buFont typeface="Wingdings" pitchFamily="2" charset="2"/>
              <a:buChar char="ü"/>
            </a:pPr>
            <a:endParaRPr lang="fr-FR" dirty="0" smtClean="0"/>
          </a:p>
          <a:p>
            <a:pPr>
              <a:buFont typeface="Wingdings" pitchFamily="2" charset="2"/>
              <a:buChar char="ü"/>
            </a:pPr>
            <a:r>
              <a:rPr lang="fr-FR" dirty="0" err="1" smtClean="0"/>
              <a:t>Keep</a:t>
            </a:r>
            <a:r>
              <a:rPr lang="fr-FR" dirty="0" smtClean="0"/>
              <a:t> </a:t>
            </a:r>
            <a:r>
              <a:rPr lang="fr-FR" dirty="0" err="1" smtClean="0"/>
              <a:t>it</a:t>
            </a:r>
            <a:r>
              <a:rPr lang="fr-FR" dirty="0" smtClean="0"/>
              <a:t> flexible:</a:t>
            </a:r>
            <a:br>
              <a:rPr lang="fr-FR" dirty="0" smtClean="0"/>
            </a:br>
            <a:r>
              <a:rPr lang="fr-FR" dirty="0" smtClean="0"/>
              <a:t>No modification of the DNN Source code.</a:t>
            </a:r>
            <a:br>
              <a:rPr lang="fr-FR" dirty="0" smtClean="0"/>
            </a:br>
            <a:r>
              <a:rPr lang="fr-FR" dirty="0" smtClean="0"/>
              <a:t>No modification of the </a:t>
            </a:r>
            <a:r>
              <a:rPr lang="fr-FR" dirty="0" err="1" smtClean="0"/>
              <a:t>third</a:t>
            </a:r>
            <a:r>
              <a:rPr lang="fr-FR" dirty="0" smtClean="0"/>
              <a:t> modules in use.</a:t>
            </a:r>
            <a:br>
              <a:rPr lang="fr-FR" dirty="0" smtClean="0"/>
            </a:br>
            <a:r>
              <a:rPr lang="fr-FR" dirty="0" smtClean="0"/>
              <a:t>The Body of the Newsletter </a:t>
            </a:r>
            <a:r>
              <a:rPr lang="fr-FR" dirty="0" err="1" smtClean="0"/>
              <a:t>is</a:t>
            </a:r>
            <a:r>
              <a:rPr lang="fr-FR" dirty="0" smtClean="0"/>
              <a:t> </a:t>
            </a:r>
            <a:r>
              <a:rPr lang="fr-FR" dirty="0" err="1" smtClean="0"/>
              <a:t>create</a:t>
            </a:r>
            <a:r>
              <a:rPr lang="fr-FR" dirty="0" smtClean="0"/>
              <a:t> </a:t>
            </a:r>
            <a:r>
              <a:rPr lang="fr-FR" dirty="0" err="1" smtClean="0"/>
              <a:t>from</a:t>
            </a:r>
            <a:r>
              <a:rPr lang="fr-FR" dirty="0" smtClean="0"/>
              <a:t> a </a:t>
            </a:r>
            <a:r>
              <a:rPr lang="fr-FR" dirty="0" err="1" smtClean="0"/>
              <a:t>template</a:t>
            </a:r>
            <a:r>
              <a:rPr lang="fr-FR" dirty="0" smtClean="0"/>
              <a:t> (</a:t>
            </a:r>
            <a:r>
              <a:rPr lang="fr-FR" dirty="0" err="1" smtClean="0"/>
              <a:t>with</a:t>
            </a:r>
            <a:r>
              <a:rPr lang="fr-FR" dirty="0" smtClean="0"/>
              <a:t> </a:t>
            </a:r>
            <a:r>
              <a:rPr lang="fr-FR" dirty="0" err="1" smtClean="0"/>
              <a:t>Tokens</a:t>
            </a:r>
            <a:r>
              <a:rPr lang="fr-FR" dirty="0" smtClean="0"/>
              <a:t>).</a:t>
            </a:r>
            <a:br>
              <a:rPr lang="fr-FR" dirty="0" smtClean="0"/>
            </a:br>
            <a:endParaRPr lang="fr-FR" dirty="0" smtClean="0"/>
          </a:p>
          <a:p>
            <a:pPr>
              <a:buFont typeface="Wingdings" pitchFamily="2" charset="2"/>
              <a:buChar char="ü"/>
            </a:pPr>
            <a:r>
              <a:rPr lang="fr-FR" dirty="0" smtClean="0"/>
              <a:t> </a:t>
            </a:r>
            <a:r>
              <a:rPr lang="fr-FR" dirty="0" err="1" smtClean="0"/>
              <a:t>Get</a:t>
            </a:r>
            <a:r>
              <a:rPr lang="fr-FR" dirty="0" smtClean="0"/>
              <a:t> in time:</a:t>
            </a:r>
            <a:br>
              <a:rPr lang="fr-FR" dirty="0" smtClean="0"/>
            </a:br>
            <a:r>
              <a:rPr lang="fr-FR" dirty="0" err="1" smtClean="0"/>
              <a:t>We</a:t>
            </a:r>
            <a:r>
              <a:rPr lang="fr-FR" dirty="0" smtClean="0"/>
              <a:t> have </a:t>
            </a:r>
            <a:r>
              <a:rPr lang="fr-FR" dirty="0" err="1" smtClean="0"/>
              <a:t>install</a:t>
            </a:r>
            <a:r>
              <a:rPr lang="fr-FR" dirty="0" smtClean="0"/>
              <a:t> a </a:t>
            </a:r>
            <a:r>
              <a:rPr lang="fr-FR" dirty="0" err="1" smtClean="0"/>
              <a:t>Axon</a:t>
            </a:r>
            <a:r>
              <a:rPr lang="fr-FR" dirty="0" smtClean="0"/>
              <a:t> Module (</a:t>
            </a:r>
            <a:r>
              <a:rPr lang="fr-FR" dirty="0" err="1" smtClean="0"/>
              <a:t>from</a:t>
            </a:r>
            <a:r>
              <a:rPr lang="fr-FR" dirty="0" smtClean="0"/>
              <a:t> </a:t>
            </a:r>
            <a:r>
              <a:rPr lang="fr-FR" dirty="0" err="1" smtClean="0"/>
              <a:t>Onyack</a:t>
            </a:r>
            <a:r>
              <a:rPr lang="fr-FR" dirty="0" smtClean="0"/>
              <a:t> Tech) and </a:t>
            </a:r>
            <a:r>
              <a:rPr lang="fr-FR" dirty="0" err="1" smtClean="0"/>
              <a:t>we</a:t>
            </a:r>
            <a:r>
              <a:rPr lang="fr-FR" dirty="0" smtClean="0"/>
              <a:t> have use </a:t>
            </a:r>
            <a:r>
              <a:rPr lang="fr-FR" dirty="0" err="1" smtClean="0"/>
              <a:t>it</a:t>
            </a:r>
            <a:r>
              <a:rPr lang="fr-FR" dirty="0" smtClean="0"/>
              <a:t> for the </a:t>
            </a:r>
            <a:r>
              <a:rPr lang="fr-FR" dirty="0" err="1" smtClean="0"/>
              <a:t>trackin</a:t>
            </a:r>
            <a:r>
              <a:rPr lang="fr-FR" dirty="0" smtClean="0"/>
              <a:t> system links and the </a:t>
            </a:r>
            <a:r>
              <a:rPr lang="fr-FR" dirty="0" err="1" smtClean="0"/>
              <a:t>send</a:t>
            </a:r>
            <a:r>
              <a:rPr lang="fr-FR" dirty="0" smtClean="0"/>
              <a:t> </a:t>
            </a:r>
            <a:r>
              <a:rPr lang="fr-FR" dirty="0" err="1" smtClean="0"/>
              <a:t>method</a:t>
            </a:r>
            <a:r>
              <a:rPr lang="fr-FR" dirty="0" smtClean="0"/>
              <a:t>.</a:t>
            </a:r>
            <a:br>
              <a:rPr lang="fr-FR" dirty="0" smtClean="0"/>
            </a:br>
            <a:r>
              <a:rPr lang="fr-FR" dirty="0" smtClean="0"/>
              <a:t/>
            </a:r>
            <a:br>
              <a:rPr lang="fr-FR" dirty="0" smtClean="0"/>
            </a:br>
            <a:endParaRPr lang="fr-FR" dirty="0" smtClean="0"/>
          </a:p>
        </p:txBody>
      </p:sp>
      <p:sp>
        <p:nvSpPr>
          <p:cNvPr id="12" name="ZoneTexte 11"/>
          <p:cNvSpPr txBox="1"/>
          <p:nvPr/>
        </p:nvSpPr>
        <p:spPr>
          <a:xfrm>
            <a:off x="233805" y="309092"/>
            <a:ext cx="3710763" cy="584775"/>
          </a:xfrm>
          <a:prstGeom prst="rect">
            <a:avLst/>
          </a:prstGeom>
          <a:solidFill>
            <a:srgbClr val="F47938"/>
          </a:solidFill>
        </p:spPr>
        <p:txBody>
          <a:bodyPr wrap="square" rtlCol="0">
            <a:spAutoFit/>
          </a:bodyPr>
          <a:lstStyle/>
          <a:p>
            <a:r>
              <a:rPr lang="fr-FR" sz="3200" dirty="0" smtClean="0">
                <a:solidFill>
                  <a:schemeClr val="bg1"/>
                </a:solidFill>
                <a:latin typeface="Open Sans Light" pitchFamily="34" charset="0"/>
                <a:ea typeface="Open Sans Light" pitchFamily="34" charset="0"/>
                <a:cs typeface="Open Sans Light" pitchFamily="34" charset="0"/>
              </a:rPr>
              <a:t>Our </a:t>
            </a:r>
            <a:r>
              <a:rPr lang="fr-FR" sz="3200" dirty="0" err="1" smtClean="0">
                <a:solidFill>
                  <a:schemeClr val="bg1"/>
                </a:solidFill>
                <a:latin typeface="Open Sans Light" pitchFamily="34" charset="0"/>
                <a:ea typeface="Open Sans Light" pitchFamily="34" charset="0"/>
                <a:cs typeface="Open Sans Light" pitchFamily="34" charset="0"/>
              </a:rPr>
              <a:t>approach</a:t>
            </a:r>
            <a:r>
              <a:rPr lang="fr-FR" sz="3200" dirty="0" smtClean="0">
                <a:solidFill>
                  <a:schemeClr val="bg1"/>
                </a:solidFill>
                <a:latin typeface="Open Sans Light" pitchFamily="34" charset="0"/>
                <a:ea typeface="Open Sans Light" pitchFamily="34" charset="0"/>
                <a:cs typeface="Open Sans Light" pitchFamily="34" charset="0"/>
              </a:rPr>
              <a:t>…</a:t>
            </a:r>
            <a:endParaRPr lang="fr-FR" sz="3200" dirty="0">
              <a:solidFill>
                <a:schemeClr val="bg1"/>
              </a:solidFill>
              <a:latin typeface="Open Sans Light"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189925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a:srcRect l="14216" t="22345" r="15485" b="18919"/>
          <a:stretch/>
        </p:blipFill>
        <p:spPr>
          <a:xfrm>
            <a:off x="2474790" y="2845560"/>
            <a:ext cx="8570794" cy="4026089"/>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444" y="5813875"/>
            <a:ext cx="1110556" cy="1044125"/>
          </a:xfrm>
          <a:prstGeom prst="rect">
            <a:avLst/>
          </a:prstGeom>
        </p:spPr>
      </p:pic>
      <p:pic>
        <p:nvPicPr>
          <p:cNvPr id="8" name="Image 7"/>
          <p:cNvPicPr>
            <a:picLocks noChangeAspect="1"/>
          </p:cNvPicPr>
          <p:nvPr/>
        </p:nvPicPr>
        <p:blipFill rotWithShape="1">
          <a:blip r:embed="rId4"/>
          <a:srcRect l="14216" t="30015" r="15485" b="24580"/>
          <a:stretch/>
        </p:blipFill>
        <p:spPr>
          <a:xfrm>
            <a:off x="204716" y="245661"/>
            <a:ext cx="8570794" cy="3112266"/>
          </a:xfrm>
          <a:prstGeom prst="rect">
            <a:avLst/>
          </a:prstGeom>
        </p:spPr>
      </p:pic>
    </p:spTree>
    <p:extLst>
      <p:ext uri="{BB962C8B-B14F-4D97-AF65-F5344CB8AC3E}">
        <p14:creationId xmlns:p14="http://schemas.microsoft.com/office/powerpoint/2010/main" val="2606127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482</Words>
  <Application>Microsoft Office PowerPoint</Application>
  <PresentationFormat>Grand écran</PresentationFormat>
  <Paragraphs>175</Paragraphs>
  <Slides>16</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Calibri</vt:lpstr>
      <vt:lpstr>Calibri Light</vt:lpstr>
      <vt:lpstr>Open Sans Light</vt:lpstr>
      <vt:lpstr>Segoe UI</vt:lpstr>
      <vt:lpstr>Segoe UI Black</vt:lpstr>
      <vt:lpstr>Segoe UI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Windows Azure Pack - Services for On-premise Clouds</vt:lpstr>
      <vt:lpstr>Présentation PowerPoint</vt:lpstr>
      <vt:lpstr>GRAZIE  per l’attenzione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Eléonore UNGARO</dc:creator>
  <cp:lastModifiedBy>Gilles DUTERTRE</cp:lastModifiedBy>
  <cp:revision>40</cp:revision>
  <dcterms:created xsi:type="dcterms:W3CDTF">2014-05-12T08:15:54Z</dcterms:created>
  <dcterms:modified xsi:type="dcterms:W3CDTF">2014-05-18T00:14:22Z</dcterms:modified>
</cp:coreProperties>
</file>