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3"/>
  </p:notesMasterIdLst>
  <p:sldIdLst>
    <p:sldId id="258" r:id="rId5"/>
    <p:sldId id="377" r:id="rId6"/>
    <p:sldId id="358" r:id="rId7"/>
    <p:sldId id="397" r:id="rId8"/>
    <p:sldId id="361" r:id="rId9"/>
    <p:sldId id="360" r:id="rId10"/>
    <p:sldId id="359" r:id="rId11"/>
    <p:sldId id="398" r:id="rId12"/>
    <p:sldId id="399" r:id="rId13"/>
    <p:sldId id="362" r:id="rId14"/>
    <p:sldId id="400" r:id="rId15"/>
    <p:sldId id="364" r:id="rId16"/>
    <p:sldId id="355" r:id="rId17"/>
    <p:sldId id="401" r:id="rId18"/>
    <p:sldId id="356" r:id="rId19"/>
    <p:sldId id="368" r:id="rId20"/>
    <p:sldId id="366" r:id="rId21"/>
    <p:sldId id="365" r:id="rId22"/>
    <p:sldId id="357" r:id="rId23"/>
    <p:sldId id="370" r:id="rId24"/>
    <p:sldId id="369" r:id="rId25"/>
    <p:sldId id="371" r:id="rId26"/>
    <p:sldId id="372" r:id="rId27"/>
    <p:sldId id="367" r:id="rId28"/>
    <p:sldId id="375" r:id="rId29"/>
    <p:sldId id="373" r:id="rId30"/>
    <p:sldId id="374" r:id="rId31"/>
    <p:sldId id="402" r:id="rId32"/>
    <p:sldId id="404" r:id="rId33"/>
    <p:sldId id="403" r:id="rId34"/>
    <p:sldId id="376" r:id="rId35"/>
    <p:sldId id="391" r:id="rId36"/>
    <p:sldId id="340" r:id="rId37"/>
    <p:sldId id="378" r:id="rId38"/>
    <p:sldId id="379" r:id="rId39"/>
    <p:sldId id="387" r:id="rId40"/>
    <p:sldId id="389" r:id="rId41"/>
    <p:sldId id="390" r:id="rId42"/>
    <p:sldId id="392" r:id="rId43"/>
    <p:sldId id="393" r:id="rId44"/>
    <p:sldId id="394" r:id="rId45"/>
    <p:sldId id="386" r:id="rId46"/>
    <p:sldId id="382" r:id="rId47"/>
    <p:sldId id="383" r:id="rId48"/>
    <p:sldId id="384" r:id="rId49"/>
    <p:sldId id="385" r:id="rId50"/>
    <p:sldId id="395" r:id="rId51"/>
    <p:sldId id="396" r:id="rId52"/>
    <p:sldId id="326" r:id="rId53"/>
    <p:sldId id="319" r:id="rId54"/>
    <p:sldId id="324" r:id="rId55"/>
    <p:sldId id="328" r:id="rId56"/>
    <p:sldId id="325" r:id="rId57"/>
    <p:sldId id="320" r:id="rId58"/>
    <p:sldId id="321" r:id="rId59"/>
    <p:sldId id="322" r:id="rId60"/>
    <p:sldId id="323" r:id="rId61"/>
    <p:sldId id="329" r:id="rId6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DDD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88" autoAdjust="0"/>
    <p:restoredTop sz="94660"/>
  </p:normalViewPr>
  <p:slideViewPr>
    <p:cSldViewPr>
      <p:cViewPr varScale="1">
        <p:scale>
          <a:sx n="93" d="100"/>
          <a:sy n="93" d="100"/>
        </p:scale>
        <p:origin x="690" y="66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04C807-4EC7-488E-802F-C04E75BC8A9B}" type="datetimeFigureOut">
              <a:rPr lang="en-GB" smtClean="0"/>
              <a:t>18/05/2014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6800D3-31C2-4400-BF19-E05AC9340B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5693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800D3-31C2-4400-BF19-E05AC9340B0C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9541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800D3-31C2-4400-BF19-E05AC9340B0C}" type="slidenum">
              <a:rPr lang="en-GB" smtClean="0"/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901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lumMod val="50000"/>
                    <a:lumOff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5422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0645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>
            <a:lvl1pPr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4308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7909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4992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0279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374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6122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4552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5053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8050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827584" y="4703648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18</a:t>
            </a:r>
            <a:r>
              <a:rPr lang="en-GB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</a:t>
            </a: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May</a:t>
            </a:r>
            <a:r>
              <a:rPr lang="en-GB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2014 – DNN 2014 Connect – Italy - @51degreesmobi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1026" name="Picture 2" descr="https://sharepoint.dev.51degrees.mobi:555/Logos/51%20Degrees/2014/51DegreesLogoSmall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615" y="4688011"/>
            <a:ext cx="1898889" cy="404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0" y="4594623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80"/>
          <a:stretch/>
        </p:blipFill>
        <p:spPr>
          <a:xfrm>
            <a:off x="35496" y="4676682"/>
            <a:ext cx="720080" cy="41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91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Improve Performance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2914650"/>
            <a:ext cx="8136904" cy="160131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Responsive Images</a:t>
            </a:r>
          </a:p>
          <a:p>
            <a:endParaRPr lang="en-GB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GB" sz="2000" dirty="0" smtClean="0"/>
              <a:t>James </a:t>
            </a:r>
            <a:r>
              <a:rPr lang="en-GB" sz="2000" dirty="0" err="1" smtClean="0"/>
              <a:t>Rosewell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80"/>
          <a:stretch/>
        </p:blipFill>
        <p:spPr>
          <a:xfrm>
            <a:off x="6948264" y="195486"/>
            <a:ext cx="2018567" cy="1164326"/>
          </a:xfrm>
          <a:prstGeom prst="rect">
            <a:avLst/>
          </a:prstGeom>
        </p:spPr>
      </p:pic>
      <p:pic>
        <p:nvPicPr>
          <p:cNvPr id="7" name="Picture 4" descr="http://51degrees.com/portals/0/images/51Degrees%20Integrati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4115"/>
            <a:ext cx="1728192" cy="1422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32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58516"/>
            <a:ext cx="8229600" cy="857250"/>
          </a:xfrm>
        </p:spPr>
        <p:txBody>
          <a:bodyPr/>
          <a:lstStyle/>
          <a:p>
            <a:r>
              <a:rPr lang="en-GB" dirty="0" smtClean="0"/>
              <a:t>€0.10 - €0.05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241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58516"/>
            <a:ext cx="8229600" cy="857250"/>
          </a:xfrm>
        </p:spPr>
        <p:txBody>
          <a:bodyPr/>
          <a:lstStyle/>
          <a:p>
            <a:r>
              <a:rPr lang="en-GB" dirty="0" smtClean="0"/>
              <a:t>Responsive Images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629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Configure DNN 7.3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web.config</a:t>
            </a:r>
            <a:endParaRPr lang="en-GB" dirty="0" smtClean="0"/>
          </a:p>
          <a:p>
            <a:r>
              <a:rPr lang="en-GB" dirty="0" smtClean="0"/>
              <a:t>51degrees.[</a:t>
            </a:r>
            <a:r>
              <a:rPr lang="en-GB" dirty="0" err="1" smtClean="0"/>
              <a:t>mobi</a:t>
            </a:r>
            <a:r>
              <a:rPr lang="en-GB" dirty="0" smtClean="0"/>
              <a:t>].</a:t>
            </a:r>
            <a:r>
              <a:rPr lang="en-GB" dirty="0" err="1" smtClean="0"/>
              <a:t>config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170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1590"/>
            <a:ext cx="8229600" cy="2880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&lt;add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name="Detector" type="</a:t>
            </a:r>
            <a:r>
              <a:rPr lang="en-GB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FiftyOne.Foundation.Mobile.Detection.DetectorModule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FiftyOne.Foundation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lang="en-GB" sz="1800" b="1" u="sng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preCondition</a:t>
            </a:r>
            <a:r>
              <a:rPr lang="en-GB" sz="180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GB" sz="1800" b="1" u="sng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managedHandler</a:t>
            </a:r>
            <a:r>
              <a:rPr lang="en-GB" sz="180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 smtClean="0"/>
              <a:t>…becomes…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&lt;add name="Detector" type="</a:t>
            </a:r>
            <a:r>
              <a:rPr lang="en-GB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FiftyOne.Foundation.Mobile.Detection.DetectorModule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FiftyOne.Foundation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" /&gt;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GB" dirty="0" err="1" smtClean="0"/>
              <a:t>web.config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01191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Enables the module to intercept requests for images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5652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139702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Courier New" panose="02070309020205020404" pitchFamily="49" charset="0"/>
                <a:ea typeface="Segoe UI" pitchFamily="34" charset="0"/>
                <a:cs typeface="Courier New" panose="02070309020205020404" pitchFamily="49" charset="0"/>
              </a:rPr>
              <a:t>&lt;detection enabled="true</a:t>
            </a:r>
            <a:r>
              <a:rPr lang="en-GB" dirty="0">
                <a:latin typeface="Courier New" panose="02070309020205020404" pitchFamily="49" charset="0"/>
                <a:ea typeface="Segoe UI" pitchFamily="34" charset="0"/>
                <a:cs typeface="Courier New" panose="02070309020205020404" pitchFamily="49" charset="0"/>
              </a:rPr>
              <a:t>"</a:t>
            </a:r>
            <a:r>
              <a:rPr lang="en-GB" dirty="0" smtClean="0">
                <a:latin typeface="Courier New" panose="02070309020205020404" pitchFamily="49" charset="0"/>
                <a:ea typeface="Segoe UI" pitchFamily="34" charset="0"/>
                <a:cs typeface="Courier New" panose="02070309020205020404" pitchFamily="49" charset="0"/>
              </a:rPr>
              <a:t> </a:t>
            </a:r>
            <a:r>
              <a:rPr lang="en-GB" dirty="0" err="1" smtClean="0">
                <a:latin typeface="Courier New" panose="02070309020205020404" pitchFamily="49" charset="0"/>
                <a:ea typeface="Segoe UI" pitchFamily="34" charset="0"/>
                <a:cs typeface="Courier New" panose="02070309020205020404" pitchFamily="49" charset="0"/>
              </a:rPr>
              <a:t>binaryFilePath</a:t>
            </a:r>
            <a:r>
              <a:rPr lang="en-GB" dirty="0">
                <a:latin typeface="Courier New" panose="02070309020205020404" pitchFamily="49" charset="0"/>
                <a:ea typeface="Segoe UI" pitchFamily="34" charset="0"/>
                <a:cs typeface="Courier New" panose="02070309020205020404" pitchFamily="49" charset="0"/>
              </a:rPr>
              <a:t>="~/</a:t>
            </a:r>
            <a:r>
              <a:rPr lang="en-GB" dirty="0" err="1" smtClean="0">
                <a:latin typeface="Courier New" panose="02070309020205020404" pitchFamily="49" charset="0"/>
                <a:ea typeface="Segoe UI" pitchFamily="34" charset="0"/>
                <a:cs typeface="Courier New" panose="02070309020205020404" pitchFamily="49" charset="0"/>
              </a:rPr>
              <a:t>App_Data</a:t>
            </a:r>
            <a:r>
              <a:rPr lang="en-GB" dirty="0" smtClean="0">
                <a:latin typeface="Courier New" panose="02070309020205020404" pitchFamily="49" charset="0"/>
                <a:ea typeface="Segoe UI" pitchFamily="34" charset="0"/>
                <a:cs typeface="Courier New" panose="02070309020205020404" pitchFamily="49" charset="0"/>
              </a:rPr>
              <a:t>/51Degrees-LiteV3.dat</a:t>
            </a:r>
            <a:r>
              <a:rPr lang="en-GB" dirty="0">
                <a:latin typeface="Courier New" panose="02070309020205020404" pitchFamily="49" charset="0"/>
                <a:ea typeface="Segoe UI" pitchFamily="34" charset="0"/>
                <a:cs typeface="Courier New" panose="02070309020205020404" pitchFamily="49" charset="0"/>
              </a:rPr>
              <a:t>" /&gt;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51Degrees.config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927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5646"/>
            <a:ext cx="8229600" cy="19442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GB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imageOptimisation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GB" sz="1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maxWidth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="1000" </a:t>
            </a:r>
            <a:endParaRPr lang="en-GB" sz="1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maxHeight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GB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1000” </a:t>
            </a:r>
          </a:p>
          <a:p>
            <a:pPr marL="0" indent="0">
              <a:buNone/>
            </a:pPr>
            <a:r>
              <a:rPr lang="en-GB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widthParam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="width" </a:t>
            </a:r>
            <a:endParaRPr lang="en-GB" sz="1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heightParam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GB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height“</a:t>
            </a:r>
          </a:p>
          <a:p>
            <a:pPr marL="0" indent="0">
              <a:buNone/>
            </a:pPr>
            <a:r>
              <a:rPr lang="en-GB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factor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="1" /&gt;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GB" dirty="0" smtClean="0"/>
              <a:t>51Degrees.config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0" y="401191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Controls possible permutations of generated images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33603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PART One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Fixed Size Images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297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583979" y="771550"/>
            <a:ext cx="1976043" cy="3033628"/>
            <a:chOff x="2915816" y="987574"/>
            <a:chExt cx="1976043" cy="3033628"/>
          </a:xfrm>
        </p:grpSpPr>
        <p:pic>
          <p:nvPicPr>
            <p:cNvPr id="2" name="Picture 4" descr="Shaun Walke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5816" y="987574"/>
              <a:ext cx="1976043" cy="2466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" name="Straight Arrow Connector 3"/>
            <p:cNvCxnSpPr/>
            <p:nvPr/>
          </p:nvCxnSpPr>
          <p:spPr>
            <a:xfrm>
              <a:off x="2915816" y="3579862"/>
              <a:ext cx="1944216" cy="0"/>
            </a:xfrm>
            <a:prstGeom prst="straightConnector1">
              <a:avLst/>
            </a:prstGeom>
            <a:ln w="2222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2915816" y="3651870"/>
              <a:ext cx="1944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250px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9285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Image URLs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GB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img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alt="Shaun Walker" </a:t>
            </a:r>
            <a:r>
              <a:rPr lang="en-GB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="/portals/0/images/Leaders/shaun_walker.png" </a:t>
            </a:r>
            <a:r>
              <a:rPr lang="en-GB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</a:p>
          <a:p>
            <a:pPr marL="0" indent="0">
              <a:buNone/>
            </a:pPr>
            <a:endParaRPr lang="en-GB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…becomes…</a:t>
            </a:r>
          </a:p>
          <a:p>
            <a:pPr marL="0" indent="0">
              <a:buNone/>
            </a:pPr>
            <a:endParaRPr lang="en-GB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GB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img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alt="Shaun Walker" </a:t>
            </a:r>
            <a:r>
              <a:rPr lang="en-GB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="/portals/0/images/Leaders/</a:t>
            </a:r>
            <a:r>
              <a:rPr lang="en-GB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shaun_walker.png</a:t>
            </a:r>
            <a:r>
              <a:rPr lang="en-GB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?width</a:t>
            </a:r>
            <a:r>
              <a:rPr lang="en-GB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=250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" /&gt;</a:t>
            </a:r>
          </a:p>
        </p:txBody>
      </p:sp>
    </p:spTree>
    <p:extLst>
      <p:ext uri="{BB962C8B-B14F-4D97-AF65-F5344CB8AC3E}">
        <p14:creationId xmlns:p14="http://schemas.microsoft.com/office/powerpoint/2010/main" val="184297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Reduction</a:t>
            </a:r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1431506"/>
              </p:ext>
            </p:extLst>
          </p:nvPr>
        </p:nvGraphicFramePr>
        <p:xfrm>
          <a:off x="899592" y="1563638"/>
          <a:ext cx="505805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6018"/>
                <a:gridCol w="1686018"/>
                <a:gridCol w="1686018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Base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Fixed Size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Page Weight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2.4mb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1.5mb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HTTP Requests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35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Reduction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0.9mb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Method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?width=x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334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51degrees.com/portals/0/images/ImageOptimisation1.png?width=4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838325"/>
            <a:ext cx="4114800" cy="146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23678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But what about responsive web design? We don’t know the size.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503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PART TWO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Automatic Images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642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Image URLs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GB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img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alt="Shaun Walker" </a:t>
            </a:r>
            <a:r>
              <a:rPr lang="en-GB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="/portals/0/images/Leaders/shaun_walker.png" </a:t>
            </a:r>
            <a:r>
              <a:rPr lang="en-GB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</a:p>
          <a:p>
            <a:pPr marL="0" indent="0">
              <a:buNone/>
            </a:pPr>
            <a:endParaRPr lang="en-GB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…becomes…</a:t>
            </a:r>
          </a:p>
          <a:p>
            <a:pPr marL="0" indent="0">
              <a:buNone/>
            </a:pPr>
            <a:endParaRPr lang="en-GB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GB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img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alt="Shaun Walker" </a:t>
            </a:r>
            <a:r>
              <a:rPr lang="en-GB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GB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/portals/0/Empty.gif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lang="en-GB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data-</a:t>
            </a:r>
            <a:r>
              <a:rPr lang="en-GB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="/portals/0/images/Leaders/</a:t>
            </a:r>
            <a:r>
              <a:rPr lang="en-GB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shaun_walker.png?</a:t>
            </a:r>
            <a:r>
              <a:rPr lang="en-GB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width</a:t>
            </a:r>
            <a:r>
              <a:rPr lang="en-GB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=auto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" /&gt;</a:t>
            </a:r>
          </a:p>
        </p:txBody>
      </p:sp>
    </p:spTree>
    <p:extLst>
      <p:ext uri="{BB962C8B-B14F-4D97-AF65-F5344CB8AC3E}">
        <p14:creationId xmlns:p14="http://schemas.microsoft.com/office/powerpoint/2010/main" val="409184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8419" y="135418"/>
            <a:ext cx="3967162" cy="438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26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Reductions</a:t>
            </a:r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4168114"/>
              </p:ext>
            </p:extLst>
          </p:nvPr>
        </p:nvGraphicFramePr>
        <p:xfrm>
          <a:off x="899592" y="1563638"/>
          <a:ext cx="674407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6018"/>
                <a:gridCol w="1686018"/>
                <a:gridCol w="1686018"/>
                <a:gridCol w="1686018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Base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Partial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Automatic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Page Weight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2.4mb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1.5mb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811kb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HTTP Requests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36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Reduction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0.9mb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1.6mb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Method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?width=x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?width=auto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803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Magnificent Seven</a:t>
            </a:r>
            <a:endParaRPr lang="en-GB" dirty="0"/>
          </a:p>
        </p:txBody>
      </p:sp>
      <p:pic>
        <p:nvPicPr>
          <p:cNvPr id="1026" name="Picture 2" descr="Navin Nagia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27488"/>
            <a:ext cx="952633" cy="118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haun Walk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861" y="1927488"/>
            <a:ext cx="952633" cy="118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ob Corta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477" y="1927488"/>
            <a:ext cx="952633" cy="118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ee McGrat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093" y="1927488"/>
            <a:ext cx="952633" cy="118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ob Krug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079" y="1925583"/>
            <a:ext cx="952633" cy="11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Will Morgenwec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215" y="1927488"/>
            <a:ext cx="952633" cy="118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Joe Brinkma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140" y="1923678"/>
            <a:ext cx="952633" cy="1196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35696" y="3643159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From 2.4mb to &lt; 1mb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229136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Benefits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7478"/>
            <a:ext cx="8229600" cy="339447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200000"/>
              </a:lnSpc>
            </a:pPr>
            <a:r>
              <a:rPr lang="en-GB" dirty="0" smtClean="0"/>
              <a:t>Significant saving. Important for mobile.</a:t>
            </a:r>
          </a:p>
          <a:p>
            <a:pPr lvl="1">
              <a:lnSpc>
                <a:spcPct val="160000"/>
              </a:lnSpc>
            </a:pPr>
            <a:r>
              <a:rPr lang="en-GB" dirty="0" smtClean="0"/>
              <a:t>Saves radio. Golden second.</a:t>
            </a:r>
          </a:p>
          <a:p>
            <a:pPr lvl="1">
              <a:lnSpc>
                <a:spcPct val="160000"/>
              </a:lnSpc>
            </a:pPr>
            <a:r>
              <a:rPr lang="en-GB" dirty="0" smtClean="0"/>
              <a:t>Saves battery. Less CPU.</a:t>
            </a:r>
          </a:p>
          <a:p>
            <a:pPr>
              <a:lnSpc>
                <a:spcPct val="200000"/>
              </a:lnSpc>
            </a:pPr>
            <a:r>
              <a:rPr lang="en-GB" dirty="0" smtClean="0"/>
              <a:t>Very easy to deploy and saves time.</a:t>
            </a:r>
          </a:p>
        </p:txBody>
      </p:sp>
    </p:spTree>
    <p:extLst>
      <p:ext uri="{BB962C8B-B14F-4D97-AF65-F5344CB8AC3E}">
        <p14:creationId xmlns:p14="http://schemas.microsoft.com/office/powerpoint/2010/main" val="245224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1494"/>
            <a:ext cx="8229600" cy="3394472"/>
          </a:xfrm>
        </p:spPr>
        <p:txBody>
          <a:bodyPr>
            <a:normAutofit fontScale="55000" lnSpcReduction="20000"/>
          </a:bodyPr>
          <a:lstStyle/>
          <a:p>
            <a:r>
              <a:rPr lang="en-GB" dirty="0" smtClean="0"/>
              <a:t>Impact on the server?</a:t>
            </a:r>
          </a:p>
          <a:p>
            <a:pPr lvl="1"/>
            <a:r>
              <a:rPr lang="en-GB" dirty="0" smtClean="0"/>
              <a:t>Images are cached and tracked.</a:t>
            </a:r>
          </a:p>
          <a:p>
            <a:r>
              <a:rPr lang="en-GB" dirty="0" smtClean="0"/>
              <a:t>Open to abuse?</a:t>
            </a:r>
          </a:p>
          <a:p>
            <a:pPr lvl="1"/>
            <a:r>
              <a:rPr lang="en-GB" dirty="0" smtClean="0"/>
              <a:t>Image optimisation element limits permutations.</a:t>
            </a:r>
          </a:p>
          <a:p>
            <a:r>
              <a:rPr lang="en-GB" dirty="0" smtClean="0"/>
              <a:t>Will it work with CDNs?</a:t>
            </a:r>
          </a:p>
          <a:p>
            <a:pPr lvl="1"/>
            <a:r>
              <a:rPr lang="en-GB" dirty="0" smtClean="0"/>
              <a:t>Yes where dynamic images provided.</a:t>
            </a:r>
          </a:p>
          <a:p>
            <a:r>
              <a:rPr lang="en-GB" dirty="0" smtClean="0"/>
              <a:t>Client </a:t>
            </a:r>
            <a:r>
              <a:rPr lang="en-GB" dirty="0" smtClean="0"/>
              <a:t>impact?</a:t>
            </a:r>
          </a:p>
          <a:p>
            <a:pPr lvl="1"/>
            <a:r>
              <a:rPr lang="en-GB" dirty="0" smtClean="0"/>
              <a:t>Simple client side JavaScript. No jQuery.</a:t>
            </a:r>
          </a:p>
          <a:p>
            <a:r>
              <a:rPr lang="en-GB" dirty="0" smtClean="0"/>
              <a:t>When will be available?</a:t>
            </a:r>
          </a:p>
          <a:p>
            <a:pPr lvl="1"/>
            <a:r>
              <a:rPr lang="en-GB" dirty="0" smtClean="0"/>
              <a:t>DNN 7.3 – not enabled by </a:t>
            </a:r>
            <a:r>
              <a:rPr lang="en-GB" dirty="0" smtClean="0"/>
              <a:t>default.</a:t>
            </a:r>
          </a:p>
          <a:p>
            <a:r>
              <a:rPr lang="en-GB" dirty="0"/>
              <a:t>What image formats are supported?</a:t>
            </a:r>
          </a:p>
          <a:p>
            <a:pPr lvl="1"/>
            <a:r>
              <a:rPr lang="en-GB" dirty="0"/>
              <a:t>PNG and JPG at the moment</a:t>
            </a:r>
            <a:r>
              <a:rPr lang="en-GB" dirty="0" smtClean="0"/>
              <a:t>.</a:t>
            </a:r>
            <a:endParaRPr lang="en-GB" dirty="0"/>
          </a:p>
        </p:txBody>
      </p:sp>
      <p:grpSp>
        <p:nvGrpSpPr>
          <p:cNvPr id="12" name="Group 11"/>
          <p:cNvGrpSpPr/>
          <p:nvPr/>
        </p:nvGrpSpPr>
        <p:grpSpPr>
          <a:xfrm>
            <a:off x="7740352" y="133971"/>
            <a:ext cx="1224136" cy="1213643"/>
            <a:chOff x="6804248" y="123478"/>
            <a:chExt cx="1224136" cy="121364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92280" y="351706"/>
              <a:ext cx="711523" cy="711523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6804248" y="123478"/>
              <a:ext cx="1224136" cy="1213643"/>
              <a:chOff x="6876256" y="205979"/>
              <a:chExt cx="1224136" cy="121364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6876256" y="205979"/>
                <a:ext cx="1224136" cy="1213643"/>
              </a:xfrm>
              <a:prstGeom prst="ellipse">
                <a:avLst/>
              </a:prstGeom>
              <a:noFill/>
              <a:ln w="1016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0" name="Straight Connector 9"/>
              <p:cNvCxnSpPr>
                <a:stCxn id="8" idx="1"/>
                <a:endCxn id="8" idx="5"/>
              </p:cNvCxnSpPr>
              <p:nvPr/>
            </p:nvCxnSpPr>
            <p:spPr>
              <a:xfrm>
                <a:off x="7055527" y="383713"/>
                <a:ext cx="865594" cy="858175"/>
              </a:xfrm>
              <a:prstGeom prst="line">
                <a:avLst/>
              </a:prstGeom>
              <a:ln w="1016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34042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 – Versio</a:t>
            </a:r>
            <a:r>
              <a:rPr lang="en-GB" dirty="0" smtClean="0"/>
              <a:t>n 1.1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1494"/>
            <a:ext cx="8229600" cy="3394472"/>
          </a:xfrm>
        </p:spPr>
        <p:txBody>
          <a:bodyPr>
            <a:normAutofit/>
          </a:bodyPr>
          <a:lstStyle/>
          <a:p>
            <a:r>
              <a:rPr lang="en-GB" sz="2000" dirty="0" smtClean="0"/>
              <a:t>Does it work with Azure / CDN storage?</a:t>
            </a:r>
            <a:endParaRPr lang="en-GB" sz="2000" dirty="0" smtClean="0"/>
          </a:p>
          <a:p>
            <a:pPr lvl="1"/>
            <a:r>
              <a:rPr lang="en-GB" sz="1800" dirty="0" smtClean="0"/>
              <a:t>Maybe and not yet!</a:t>
            </a:r>
            <a:endParaRPr lang="en-GB" sz="1800" dirty="0" smtClean="0"/>
          </a:p>
          <a:p>
            <a:r>
              <a:rPr lang="en-GB" sz="2000" dirty="0" smtClean="0"/>
              <a:t>Does it support cropping?</a:t>
            </a:r>
          </a:p>
          <a:p>
            <a:pPr lvl="1"/>
            <a:r>
              <a:rPr lang="en-GB" sz="1800" dirty="0" smtClean="0"/>
              <a:t>Not yet.</a:t>
            </a:r>
          </a:p>
          <a:p>
            <a:r>
              <a:rPr lang="en-GB" sz="2000" dirty="0" smtClean="0"/>
              <a:t>What about retina displays?</a:t>
            </a:r>
          </a:p>
          <a:p>
            <a:pPr lvl="1"/>
            <a:r>
              <a:rPr lang="en-GB" sz="1800" dirty="0" smtClean="0"/>
              <a:t>Some issues with pixels densities. Probable upgrade.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80588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82752" y="1718147"/>
            <a:ext cx="1378496" cy="1213643"/>
            <a:chOff x="7694897" y="3147814"/>
            <a:chExt cx="1378496" cy="1213643"/>
          </a:xfrm>
        </p:grpSpPr>
        <p:sp>
          <p:nvSpPr>
            <p:cNvPr id="3" name="TextBox 2"/>
            <p:cNvSpPr txBox="1"/>
            <p:nvPr/>
          </p:nvSpPr>
          <p:spPr>
            <a:xfrm>
              <a:off x="7694897" y="3569969"/>
              <a:ext cx="13784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err="1"/>
                <a:t>d</a:t>
              </a:r>
              <a:r>
                <a:rPr lang="en-GB" dirty="0" err="1" smtClean="0"/>
                <a:t>isplay:none</a:t>
              </a:r>
              <a:endParaRPr lang="en-GB" dirty="0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7740352" y="3147814"/>
              <a:ext cx="1224136" cy="1213643"/>
              <a:chOff x="6876256" y="205979"/>
              <a:chExt cx="1224136" cy="1213643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6876256" y="205979"/>
                <a:ext cx="1224136" cy="1213643"/>
              </a:xfrm>
              <a:prstGeom prst="ellipse">
                <a:avLst/>
              </a:prstGeom>
              <a:noFill/>
              <a:ln w="1016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6" name="Straight Connector 5"/>
              <p:cNvCxnSpPr>
                <a:stCxn id="5" idx="1"/>
                <a:endCxn id="5" idx="5"/>
              </p:cNvCxnSpPr>
              <p:nvPr/>
            </p:nvCxnSpPr>
            <p:spPr>
              <a:xfrm>
                <a:off x="7055527" y="383713"/>
                <a:ext cx="865594" cy="858175"/>
              </a:xfrm>
              <a:prstGeom prst="line">
                <a:avLst/>
              </a:prstGeom>
              <a:ln w="1016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3312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Magnificent Seven</a:t>
            </a:r>
            <a:endParaRPr lang="en-GB" dirty="0"/>
          </a:p>
        </p:txBody>
      </p:sp>
      <p:pic>
        <p:nvPicPr>
          <p:cNvPr id="1026" name="Picture 2" descr="Navin Nagia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27488"/>
            <a:ext cx="952633" cy="118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haun Walk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861" y="1927488"/>
            <a:ext cx="952633" cy="118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ob Corta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477" y="1927488"/>
            <a:ext cx="952633" cy="118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ee McGrat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093" y="1927488"/>
            <a:ext cx="952633" cy="118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ob Krug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079" y="1925583"/>
            <a:ext cx="952633" cy="11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Will Morgenwec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215" y="1927488"/>
            <a:ext cx="952633" cy="118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Joe Brinkma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140" y="1923678"/>
            <a:ext cx="952633" cy="1196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41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6" y="1995686"/>
            <a:ext cx="8229600" cy="857250"/>
          </a:xfrm>
        </p:spPr>
        <p:txBody>
          <a:bodyPr/>
          <a:lstStyle/>
          <a:p>
            <a:r>
              <a:rPr lang="en-GB" dirty="0" smtClean="0"/>
              <a:t>Your Feedback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959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Dynamic Containers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2914650"/>
            <a:ext cx="8136904" cy="160131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Server Side</a:t>
            </a:r>
          </a:p>
          <a:p>
            <a:endParaRPr lang="en-GB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GB" sz="2000" dirty="0" smtClean="0"/>
              <a:t>James </a:t>
            </a:r>
            <a:r>
              <a:rPr lang="en-GB" sz="2000" dirty="0" err="1" smtClean="0"/>
              <a:t>Rosewell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80"/>
          <a:stretch/>
        </p:blipFill>
        <p:spPr>
          <a:xfrm>
            <a:off x="6948264" y="195486"/>
            <a:ext cx="2018567" cy="1164326"/>
          </a:xfrm>
          <a:prstGeom prst="rect">
            <a:avLst/>
          </a:prstGeom>
        </p:spPr>
      </p:pic>
      <p:pic>
        <p:nvPicPr>
          <p:cNvPr id="7" name="Picture 4" descr="http://51degrees.com/portals/0/images/51Degrees%20Integrati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4115"/>
            <a:ext cx="1728192" cy="1422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83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Web Pages Vary by…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5606"/>
            <a:ext cx="8229600" cy="2952328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Screen size</a:t>
            </a:r>
          </a:p>
          <a:p>
            <a:r>
              <a:rPr lang="en-GB" dirty="0" smtClean="0"/>
              <a:t>User attributes (beyond role)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Examples include:</a:t>
            </a:r>
          </a:p>
          <a:p>
            <a:r>
              <a:rPr lang="en-GB" dirty="0" smtClean="0"/>
              <a:t>Adverts</a:t>
            </a:r>
            <a:endParaRPr lang="en-GB" dirty="0"/>
          </a:p>
          <a:p>
            <a:r>
              <a:rPr lang="en-GB" dirty="0"/>
              <a:t>Videos</a:t>
            </a:r>
          </a:p>
          <a:p>
            <a:r>
              <a:rPr lang="en-GB" dirty="0"/>
              <a:t>Business </a:t>
            </a:r>
            <a:r>
              <a:rPr lang="en-GB" dirty="0" smtClean="0"/>
              <a:t>Processes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30334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56" y="1635646"/>
            <a:ext cx="8229600" cy="11521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dirty="0" smtClean="0"/>
              <a:t>How to display / remove containers based on server side rules?</a:t>
            </a:r>
          </a:p>
        </p:txBody>
      </p:sp>
    </p:spTree>
    <p:extLst>
      <p:ext uri="{BB962C8B-B14F-4D97-AF65-F5344CB8AC3E}">
        <p14:creationId xmlns:p14="http://schemas.microsoft.com/office/powerpoint/2010/main" val="384864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we need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Skin that can change view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Containers that respond to active view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03142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1275606"/>
            <a:ext cx="5140643" cy="26936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skin_controller.ascx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6084168" y="2643758"/>
            <a:ext cx="648072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56690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79662"/>
            <a:ext cx="8229600" cy="857250"/>
          </a:xfrm>
        </p:spPr>
        <p:txBody>
          <a:bodyPr/>
          <a:lstStyle/>
          <a:p>
            <a:r>
              <a:rPr lang="en-GB" dirty="0" smtClean="0"/>
              <a:t>How to default the view?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65346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51degrees.com/portals/0/images/DeviceDetection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25" y="1666875"/>
            <a:ext cx="516255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55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51degrees.com/portals/0/images/DeviceDetection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25" y="1352550"/>
            <a:ext cx="516255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60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skin_controller.ascx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4167"/>
            <a:ext cx="8229600" cy="26677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public string </a:t>
            </a:r>
            <a:r>
              <a:rPr lang="en-GB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CurrentView</a:t>
            </a:r>
            <a:endParaRPr lang="en-GB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{</a:t>
            </a:r>
          </a:p>
          <a:p>
            <a:pPr marL="0" indent="0">
              <a:buNone/>
            </a:pP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get</a:t>
            </a:r>
          </a:p>
          <a:p>
            <a:pPr marL="0" indent="0">
              <a:buNone/>
            </a:pP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{</a:t>
            </a:r>
          </a:p>
          <a:p>
            <a:pPr marL="0" indent="0">
              <a:buNone/>
            </a:pP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GB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GB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GB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value = </a:t>
            </a:r>
            <a:r>
              <a:rPr lang="en-GB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Request.QueryString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["</a:t>
            </a:r>
            <a:r>
              <a:rPr lang="en-GB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ViewType</a:t>
            </a:r>
            <a:r>
              <a:rPr lang="en-GB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"];</a:t>
            </a:r>
          </a:p>
          <a:p>
            <a:pPr marL="0" indent="0">
              <a:buNone/>
            </a:pP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if (value == null)</a:t>
            </a:r>
          </a:p>
          <a:p>
            <a:pPr marL="0" indent="0">
              <a:buNone/>
            </a:pPr>
            <a:r>
              <a:rPr lang="en-GB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{</a:t>
            </a:r>
            <a:endParaRPr lang="en-GB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</a:t>
            </a:r>
            <a:r>
              <a:rPr lang="en-GB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value 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 Session["</a:t>
            </a:r>
            <a:r>
              <a:rPr lang="en-GB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ViewType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"] as string;</a:t>
            </a:r>
          </a:p>
          <a:p>
            <a:pPr marL="0" indent="0">
              <a:buNone/>
            </a:pP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</a:t>
            </a:r>
            <a:r>
              <a:rPr lang="en-GB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405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605" y="195486"/>
            <a:ext cx="6320790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40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skin_controller.ascx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56135"/>
            <a:ext cx="8229600" cy="26677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if 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(value == null)</a:t>
            </a:r>
          </a:p>
          <a:p>
            <a:pPr marL="0" indent="0">
              <a:buNone/>
            </a:pP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{</a:t>
            </a:r>
          </a:p>
          <a:p>
            <a:pPr marL="0" indent="0">
              <a:buNone/>
            </a:pP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if (</a:t>
            </a:r>
            <a:r>
              <a:rPr lang="en-GB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Request.Browser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["</a:t>
            </a:r>
            <a:r>
              <a:rPr lang="en-GB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IsSmartPhone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"] == "True" ||</a:t>
            </a:r>
          </a:p>
          <a:p>
            <a:pPr marL="0" indent="0">
              <a:buNone/>
            </a:pPr>
            <a:r>
              <a:rPr lang="en-GB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</a:t>
            </a:r>
            <a:r>
              <a:rPr lang="en-GB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Request.Browser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["</a:t>
            </a:r>
            <a:r>
              <a:rPr lang="en-GB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IsSmallScreen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"] == "True")</a:t>
            </a:r>
          </a:p>
          <a:p>
            <a:pPr marL="0" indent="0">
              <a:buNone/>
            </a:pP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{</a:t>
            </a:r>
          </a:p>
          <a:p>
            <a:pPr marL="0" indent="0">
              <a:buNone/>
            </a:pP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value = "smartphone";</a:t>
            </a:r>
          </a:p>
          <a:p>
            <a:pPr marL="0" indent="0">
              <a:buNone/>
            </a:pP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}</a:t>
            </a:r>
          </a:p>
          <a:p>
            <a:pPr marL="0" indent="0">
              <a:buNone/>
            </a:pP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else</a:t>
            </a:r>
          </a:p>
          <a:p>
            <a:pPr marL="0" indent="0">
              <a:buNone/>
            </a:pP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{</a:t>
            </a:r>
          </a:p>
          <a:p>
            <a:pPr marL="0" indent="0">
              <a:buNone/>
            </a:pP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value = "desktop";</a:t>
            </a:r>
          </a:p>
          <a:p>
            <a:pPr marL="0" indent="0">
              <a:buNone/>
            </a:pP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lang="en-GB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r>
              <a:rPr lang="en-GB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}</a:t>
            </a:r>
          </a:p>
        </p:txBody>
      </p:sp>
    </p:spTree>
    <p:extLst>
      <p:ext uri="{BB962C8B-B14F-4D97-AF65-F5344CB8AC3E}">
        <p14:creationId xmlns:p14="http://schemas.microsoft.com/office/powerpoint/2010/main" val="1523955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skin_controller.ascx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4167"/>
            <a:ext cx="8229600" cy="26677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Session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["</a:t>
            </a:r>
            <a:r>
              <a:rPr lang="en-GB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ViewType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"] = value;</a:t>
            </a:r>
          </a:p>
          <a:p>
            <a:pPr marL="0" indent="0">
              <a:buNone/>
            </a:pP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</a:t>
            </a:r>
            <a:r>
              <a:rPr lang="en-GB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value;</a:t>
            </a:r>
          </a:p>
          <a:p>
            <a:pPr marL="0" indent="0">
              <a:buNone/>
            </a:pP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pPr marL="0" indent="0">
              <a:buNone/>
            </a:pP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</p:txBody>
      </p:sp>
    </p:spTree>
    <p:extLst>
      <p:ext uri="{BB962C8B-B14F-4D97-AF65-F5344CB8AC3E}">
        <p14:creationId xmlns:p14="http://schemas.microsoft.com/office/powerpoint/2010/main" val="2779647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Title_h2 - Desktop Only.ascx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4167"/>
            <a:ext cx="8229600" cy="26677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&lt;script </a:t>
            </a:r>
            <a:r>
              <a:rPr lang="en-GB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runat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="server"&gt;</a:t>
            </a:r>
          </a:p>
          <a:p>
            <a:pPr marL="0" indent="0">
              <a:buNone/>
            </a:pP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protected 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override void </a:t>
            </a:r>
            <a:r>
              <a:rPr lang="en-GB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OnLoad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EventArgs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e)</a:t>
            </a:r>
          </a:p>
          <a:p>
            <a:pPr marL="0" indent="0">
              <a:buNone/>
            </a:pP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{</a:t>
            </a:r>
          </a:p>
          <a:p>
            <a:pPr marL="0" indent="0">
              <a:buNone/>
            </a:pP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GB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base.OnLoad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(e</a:t>
            </a:r>
            <a:r>
              <a:rPr lang="en-GB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GB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Visible = </a:t>
            </a:r>
            <a:r>
              <a:rPr lang="en-GB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FiftyOneController.CurrentView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== </a:t>
            </a:r>
            <a:r>
              <a:rPr lang="en-GB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desktop" </a:t>
            </a:r>
            <a:endParaRPr lang="en-GB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|| </a:t>
            </a:r>
            <a:r>
              <a:rPr lang="en-GB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FiftyOneController.IsEditMode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GB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PanelEditWarning.Visible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GB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FiftyOneController.IsEditMode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None/>
            </a:pPr>
            <a:r>
              <a:rPr lang="en-GB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script&gt;</a:t>
            </a:r>
          </a:p>
        </p:txBody>
      </p:sp>
    </p:spTree>
    <p:extLst>
      <p:ext uri="{BB962C8B-B14F-4D97-AF65-F5344CB8AC3E}">
        <p14:creationId xmlns:p14="http://schemas.microsoft.com/office/powerpoint/2010/main" val="39859869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Title_h2 </a:t>
            </a:r>
            <a:r>
              <a:rPr lang="en-GB" dirty="0" smtClean="0"/>
              <a:t>– Mobile Only.ascx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4167"/>
            <a:ext cx="8229600" cy="26677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&lt;script </a:t>
            </a:r>
            <a:r>
              <a:rPr lang="en-GB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runat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="server"&gt;</a:t>
            </a:r>
          </a:p>
          <a:p>
            <a:pPr marL="0" indent="0">
              <a:buNone/>
            </a:pP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protected override void </a:t>
            </a:r>
            <a:r>
              <a:rPr lang="en-GB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OnLoad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EventArgs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e)</a:t>
            </a:r>
          </a:p>
          <a:p>
            <a:pPr marL="0" indent="0">
              <a:buNone/>
            </a:pP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{</a:t>
            </a:r>
          </a:p>
          <a:p>
            <a:pPr marL="0" indent="0">
              <a:buNone/>
            </a:pP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GB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base.OnLoad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(e);</a:t>
            </a:r>
          </a:p>
          <a:p>
            <a:pPr marL="0" indent="0">
              <a:buNone/>
            </a:pP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Visible = </a:t>
            </a:r>
            <a:r>
              <a:rPr lang="en-GB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FiftyOneController.CurrentView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== "smartphone" </a:t>
            </a:r>
            <a:r>
              <a:rPr lang="en-GB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|| </a:t>
            </a:r>
            <a:r>
              <a:rPr lang="en-GB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FiftyOneController.IsEditMode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GB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PanelEditWarning.Visible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GB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FiftyOneController.IsEditMode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None/>
            </a:pP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&lt;/script&gt;</a:t>
            </a:r>
          </a:p>
        </p:txBody>
      </p:sp>
    </p:spTree>
    <p:extLst>
      <p:ext uri="{BB962C8B-B14F-4D97-AF65-F5344CB8AC3E}">
        <p14:creationId xmlns:p14="http://schemas.microsoft.com/office/powerpoint/2010/main" val="30078750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8390" y="195486"/>
            <a:ext cx="4427220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8242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8390" y="195486"/>
            <a:ext cx="4427220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3479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8390" y="195486"/>
            <a:ext cx="4427220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166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Next Steps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9582"/>
            <a:ext cx="8229600" cy="3394472"/>
          </a:xfrm>
        </p:spPr>
        <p:txBody>
          <a:bodyPr/>
          <a:lstStyle/>
          <a:p>
            <a:r>
              <a:rPr lang="en-GB" dirty="0" smtClean="0"/>
              <a:t>Add A/B testing for screen sizes for adverts.</a:t>
            </a:r>
          </a:p>
          <a:p>
            <a:r>
              <a:rPr lang="en-GB" dirty="0" smtClean="0"/>
              <a:t>More categories of device.</a:t>
            </a:r>
          </a:p>
          <a:p>
            <a:pPr marL="0" indent="0">
              <a:buNone/>
            </a:pPr>
            <a:r>
              <a:rPr lang="en-GB" sz="2800" dirty="0" smtClean="0"/>
              <a:t>However…</a:t>
            </a:r>
          </a:p>
          <a:p>
            <a:pPr marL="0" indent="0">
              <a:buNone/>
            </a:pPr>
            <a:r>
              <a:rPr lang="en-GB" dirty="0" smtClean="0"/>
              <a:t>Display rules based on container name are too simple, need rules engine.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46648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30524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DNN Sharp – My Tokens &amp; Easy Container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526285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51degrees.com/portals/0/images/51Degrees%20Integr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550" y="843558"/>
            <a:ext cx="33909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49234" y="4155926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Thank you to Graham </a:t>
            </a:r>
            <a:r>
              <a:rPr lang="en-GB" dirty="0" err="1" smtClean="0"/>
              <a:t>Murkett</a:t>
            </a:r>
            <a:r>
              <a:rPr lang="en-GB" dirty="0" smtClean="0"/>
              <a:t> – Some Grey Bloke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779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568" y="51470"/>
            <a:ext cx="6920865" cy="438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77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Device FRAGMENTATION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475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51degrees.com/portals/0/images/ImageOptimisation1.png?width=4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838325"/>
            <a:ext cx="4114800" cy="146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03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Other Important Factors</a:t>
            </a:r>
            <a:endParaRPr lang="en-GB" dirty="0"/>
          </a:p>
        </p:txBody>
      </p:sp>
      <p:grpSp>
        <p:nvGrpSpPr>
          <p:cNvPr id="3" name="Group 2"/>
          <p:cNvGrpSpPr/>
          <p:nvPr/>
        </p:nvGrpSpPr>
        <p:grpSpPr>
          <a:xfrm>
            <a:off x="2126767" y="1767718"/>
            <a:ext cx="4890467" cy="2028168"/>
            <a:chOff x="1403648" y="1191654"/>
            <a:chExt cx="4890467" cy="2028168"/>
          </a:xfrm>
        </p:grpSpPr>
        <p:pic>
          <p:nvPicPr>
            <p:cNvPr id="4" name="Picture 2" descr="https://51degrees.com/portals/0/images/Icon_NetworkRed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9992" y="1191654"/>
              <a:ext cx="1362075" cy="1362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https://51degrees.com/Portals/0/Images/Icon_APIs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1191654"/>
              <a:ext cx="1362075" cy="1362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1403648" y="2850490"/>
              <a:ext cx="22261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Device Capabilities</a:t>
              </a:r>
              <a:endParaRPr lang="en-GB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067944" y="2850490"/>
              <a:ext cx="22261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Network Conditions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09912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Device detection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721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51degrees.com/portals/0/images/DeviceDetection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25" y="1614488"/>
            <a:ext cx="5162550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49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51degrees.com/portals/0/images/DeviceDetection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25" y="1666875"/>
            <a:ext cx="516255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64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51degrees.com/portals/0/images/DeviceDetection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25" y="1352550"/>
            <a:ext cx="516255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06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 USES 51Degrees?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385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3999" cy="458797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290" name="Picture 2" descr="24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05490"/>
            <a:ext cx="11906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einek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646" y="1103207"/>
            <a:ext cx="1219200" cy="59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on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399" y="1158189"/>
            <a:ext cx="121920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Subw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342" y="2503398"/>
            <a:ext cx="1228725" cy="35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Unile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47" y="2213589"/>
            <a:ext cx="838200" cy="9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Picture 12" descr="Mccan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272" y="2368053"/>
            <a:ext cx="895350" cy="89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2" name="Picture 14" descr="T-Mobil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086" y="3665975"/>
            <a:ext cx="1200150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4" name="Picture 16" descr="British Car Auction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068" y="3532037"/>
            <a:ext cx="1057275" cy="33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6" name="Picture 18" descr="Clark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773" y="1280048"/>
            <a:ext cx="1133475" cy="31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8" name="Picture 20" descr="Readers Digest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36" y="2285026"/>
            <a:ext cx="1114425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10" name="Picture 22" descr="Wiggl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147" y="3574900"/>
            <a:ext cx="1133475" cy="58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12" name="Picture 24" descr="Nex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675" y="2394711"/>
            <a:ext cx="1123950" cy="33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14" name="Picture 26" descr="Dominos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854" y="3089125"/>
            <a:ext cx="1066800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16" name="Picture 28" descr="EON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610100"/>
            <a:ext cx="1200150" cy="35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504" y="186775"/>
            <a:ext cx="892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1.5 Million Web Sites. Including…</a:t>
            </a:r>
            <a:endParaRPr lang="en-GB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08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42492"/>
            <a:ext cx="8229600" cy="1505322"/>
          </a:xfrm>
        </p:spPr>
        <p:txBody>
          <a:bodyPr>
            <a:normAutofit/>
          </a:bodyPr>
          <a:lstStyle/>
          <a:p>
            <a:r>
              <a:rPr lang="en-GB" dirty="0" smtClean="0"/>
              <a:t>Guess the weight of the Magnificent Seven?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896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Magnificent Seven</a:t>
            </a:r>
            <a:endParaRPr lang="en-GB" dirty="0"/>
          </a:p>
        </p:txBody>
      </p:sp>
      <p:pic>
        <p:nvPicPr>
          <p:cNvPr id="1026" name="Picture 2" descr="Navin Nagia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27488"/>
            <a:ext cx="952633" cy="118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haun Walk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861" y="1927488"/>
            <a:ext cx="952633" cy="118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ob Corta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477" y="1927488"/>
            <a:ext cx="952633" cy="118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ee McGrat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093" y="1927488"/>
            <a:ext cx="952633" cy="118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ob Krug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079" y="1925583"/>
            <a:ext cx="952633" cy="11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Will Morgenwec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215" y="1927488"/>
            <a:ext cx="952633" cy="118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Joe Brinkma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140" y="1923678"/>
            <a:ext cx="952633" cy="1196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35696" y="3643159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2.4mb</a:t>
            </a:r>
          </a:p>
        </p:txBody>
      </p:sp>
    </p:spTree>
    <p:extLst>
      <p:ext uri="{BB962C8B-B14F-4D97-AF65-F5344CB8AC3E}">
        <p14:creationId xmlns:p14="http://schemas.microsoft.com/office/powerpoint/2010/main" val="388865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605" y="195486"/>
            <a:ext cx="6320790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55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605" y="195486"/>
            <a:ext cx="6320790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43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2C33F92870114CA5E6B94E66947556" ma:contentTypeVersion="0" ma:contentTypeDescription="Create a new document." ma:contentTypeScope="" ma:versionID="34a701990bc910764295835252b1a41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9CFB141-A9CE-48E2-92C4-17DC774B3D9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003091D-B2A9-4876-9637-F1171CCF7F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0836B0E-B8F8-4304-B377-F609119F815C}">
  <ds:schemaRefs>
    <ds:schemaRef ds:uri="http://schemas.microsoft.com/office/infopath/2007/PartnerControls"/>
    <ds:schemaRef ds:uri="http://purl.org/dc/dcmitype/"/>
    <ds:schemaRef ds:uri="http://www.w3.org/XML/1998/namespace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4669</TotalTime>
  <Words>678</Words>
  <Application>Microsoft Office PowerPoint</Application>
  <PresentationFormat>On-screen Show (16:9)</PresentationFormat>
  <Paragraphs>193</Paragraphs>
  <Slides>58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3" baseType="lpstr">
      <vt:lpstr>Arial</vt:lpstr>
      <vt:lpstr>Calibri</vt:lpstr>
      <vt:lpstr>Courier New</vt:lpstr>
      <vt:lpstr>Segoe UI</vt:lpstr>
      <vt:lpstr>Office Theme</vt:lpstr>
      <vt:lpstr>Improve Performance</vt:lpstr>
      <vt:lpstr>PowerPoint Presentation</vt:lpstr>
      <vt:lpstr>Magnificent Seven</vt:lpstr>
      <vt:lpstr>PowerPoint Presentation</vt:lpstr>
      <vt:lpstr>PowerPoint Presentation</vt:lpstr>
      <vt:lpstr>Guess the weight of the Magnificent Seven?</vt:lpstr>
      <vt:lpstr>Magnificent Seven</vt:lpstr>
      <vt:lpstr>PowerPoint Presentation</vt:lpstr>
      <vt:lpstr>PowerPoint Presentation</vt:lpstr>
      <vt:lpstr>€0.10 - €0.05</vt:lpstr>
      <vt:lpstr>Responsive Images</vt:lpstr>
      <vt:lpstr>Configure DNN 7.3</vt:lpstr>
      <vt:lpstr>web.config</vt:lpstr>
      <vt:lpstr>PowerPoint Presentation</vt:lpstr>
      <vt:lpstr>51Degrees.config</vt:lpstr>
      <vt:lpstr>PART One</vt:lpstr>
      <vt:lpstr>PowerPoint Presentation</vt:lpstr>
      <vt:lpstr>Image URLs</vt:lpstr>
      <vt:lpstr>Reduction</vt:lpstr>
      <vt:lpstr>But what about responsive web design? We don’t know the size.</vt:lpstr>
      <vt:lpstr>PART TWO</vt:lpstr>
      <vt:lpstr>Image URLs</vt:lpstr>
      <vt:lpstr>PowerPoint Presentation</vt:lpstr>
      <vt:lpstr>Reductions</vt:lpstr>
      <vt:lpstr>Magnificent Seven</vt:lpstr>
      <vt:lpstr>Benefits</vt:lpstr>
      <vt:lpstr>Questions</vt:lpstr>
      <vt:lpstr>Questions – Version 1.1</vt:lpstr>
      <vt:lpstr>PowerPoint Presentation</vt:lpstr>
      <vt:lpstr>Your Feedback</vt:lpstr>
      <vt:lpstr>Dynamic Containers</vt:lpstr>
      <vt:lpstr>Web Pages Vary by…</vt:lpstr>
      <vt:lpstr>PowerPoint Presentation</vt:lpstr>
      <vt:lpstr>What we need</vt:lpstr>
      <vt:lpstr>skin_controller.ascx</vt:lpstr>
      <vt:lpstr>How to default the view?</vt:lpstr>
      <vt:lpstr>PowerPoint Presentation</vt:lpstr>
      <vt:lpstr>PowerPoint Presentation</vt:lpstr>
      <vt:lpstr>skin_controller.ascx</vt:lpstr>
      <vt:lpstr>skin_controller.ascx</vt:lpstr>
      <vt:lpstr>skin_controller.ascx</vt:lpstr>
      <vt:lpstr>Title_h2 - Desktop Only.ascx</vt:lpstr>
      <vt:lpstr>Title_h2 – Mobile Only.ascx</vt:lpstr>
      <vt:lpstr>PowerPoint Presentation</vt:lpstr>
      <vt:lpstr>PowerPoint Presentation</vt:lpstr>
      <vt:lpstr>PowerPoint Presentation</vt:lpstr>
      <vt:lpstr>Next Steps</vt:lpstr>
      <vt:lpstr>DNN Sharp – My Tokens &amp; Easy Container</vt:lpstr>
      <vt:lpstr>PowerPoint Presentation</vt:lpstr>
      <vt:lpstr>Device FRAGMENTATION</vt:lpstr>
      <vt:lpstr>PowerPoint Presentation</vt:lpstr>
      <vt:lpstr>Other Important Factors</vt:lpstr>
      <vt:lpstr>Device detection</vt:lpstr>
      <vt:lpstr>PowerPoint Presentation</vt:lpstr>
      <vt:lpstr>PowerPoint Presentation</vt:lpstr>
      <vt:lpstr>PowerPoint Presentation</vt:lpstr>
      <vt:lpstr>WHO USES 51Degrees?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</dc:creator>
  <cp:lastModifiedBy>James</cp:lastModifiedBy>
  <cp:revision>228</cp:revision>
  <dcterms:created xsi:type="dcterms:W3CDTF">2012-05-11T14:34:21Z</dcterms:created>
  <dcterms:modified xsi:type="dcterms:W3CDTF">2014-05-18T08:59:40Z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0x010100212C33F92870114CA5E6B94E66947556</vt:lpwstr>
  </property>
</Properties>
</file>